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9" r:id="rId5"/>
    <p:sldId id="260" r:id="rId6"/>
    <p:sldId id="262" r:id="rId7"/>
    <p:sldId id="270" r:id="rId8"/>
    <p:sldId id="273" r:id="rId9"/>
    <p:sldId id="277" r:id="rId10"/>
    <p:sldId id="261" r:id="rId11"/>
    <p:sldId id="263" r:id="rId12"/>
    <p:sldId id="276" r:id="rId13"/>
    <p:sldId id="264" r:id="rId14"/>
    <p:sldId id="266" r:id="rId15"/>
    <p:sldId id="274" r:id="rId16"/>
    <p:sldId id="275" r:id="rId17"/>
    <p:sldId id="267" r:id="rId18"/>
    <p:sldId id="268" r:id="rId19"/>
    <p:sldId id="269" r:id="rId20"/>
    <p:sldId id="271"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A2BBA1-C3E9-4507-A129-ED85AB71755B}" type="datetimeFigureOut">
              <a:rPr lang="en-US" smtClean="0"/>
              <a:t>2/18/2022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079BE87-6C6C-45B2-BC99-333DE6952AC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149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2BBA1-C3E9-4507-A129-ED85AB71755B}"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9BE87-6C6C-45B2-BC99-333DE6952AC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52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2BBA1-C3E9-4507-A129-ED85AB71755B}"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9BE87-6C6C-45B2-BC99-333DE6952AC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455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2BBA1-C3E9-4507-A129-ED85AB71755B}"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9BE87-6C6C-45B2-BC99-333DE6952AC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633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2BBA1-C3E9-4507-A129-ED85AB71755B}"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9BE87-6C6C-45B2-BC99-333DE6952ACE}"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756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A2BBA1-C3E9-4507-A129-ED85AB71755B}"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9BE87-6C6C-45B2-BC99-333DE6952AC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947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A2BBA1-C3E9-4507-A129-ED85AB71755B}"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9BE87-6C6C-45B2-BC99-333DE6952AC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04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A2BBA1-C3E9-4507-A129-ED85AB71755B}"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9BE87-6C6C-45B2-BC99-333DE6952AC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129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2BBA1-C3E9-4507-A129-ED85AB71755B}"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9BE87-6C6C-45B2-BC99-333DE6952ACE}" type="slidenum">
              <a:rPr lang="en-US" smtClean="0"/>
              <a:t>‹#›</a:t>
            </a:fld>
            <a:endParaRPr lang="en-US"/>
          </a:p>
        </p:txBody>
      </p:sp>
    </p:spTree>
    <p:extLst>
      <p:ext uri="{BB962C8B-B14F-4D97-AF65-F5344CB8AC3E}">
        <p14:creationId xmlns:p14="http://schemas.microsoft.com/office/powerpoint/2010/main" val="99332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A2BBA1-C3E9-4507-A129-ED85AB71755B}"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9BE87-6C6C-45B2-BC99-333DE6952AC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787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CA2BBA1-C3E9-4507-A129-ED85AB71755B}" type="datetimeFigureOut">
              <a:rPr lang="en-US" smtClean="0"/>
              <a:t>2/18/2022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079BE87-6C6C-45B2-BC99-333DE6952AC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183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CA2BBA1-C3E9-4507-A129-ED85AB71755B}" type="datetimeFigureOut">
              <a:rPr lang="en-US" smtClean="0"/>
              <a:t>2/18/2022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079BE87-6C6C-45B2-BC99-333DE6952ACE}"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037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ome.treasury.gov/system/files/136/Project-and-Expenditure-Report-User-Guide.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home.treasury.gov/system/files/136/Project-and-Expenditure-Report-User-Guide.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sam.gov/SA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ngoldberg@memu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umxVcfD4p1U" TargetMode="External"/><Relationship Id="rId3" Type="http://schemas.openxmlformats.org/officeDocument/2006/relationships/hyperlink" Target="https://youtu.be/6YTsxrEMS1o" TargetMode="External"/><Relationship Id="rId7" Type="http://schemas.openxmlformats.org/officeDocument/2006/relationships/hyperlink" Target="https://youtu.be/4g6fw3DUQ3k" TargetMode="External"/><Relationship Id="rId2" Type="http://schemas.openxmlformats.org/officeDocument/2006/relationships/hyperlink" Target="https://home.treasury.gov/system/files/136/SLFRF-Final-Rule-Overview.pdf" TargetMode="External"/><Relationship Id="rId1" Type="http://schemas.openxmlformats.org/officeDocument/2006/relationships/slideLayout" Target="../slideLayouts/slideLayout4.xml"/><Relationship Id="rId6" Type="http://schemas.openxmlformats.org/officeDocument/2006/relationships/hyperlink" Target="https://youtu.be/w7vbi94rVDI" TargetMode="External"/><Relationship Id="rId5" Type="http://schemas.openxmlformats.org/officeDocument/2006/relationships/hyperlink" Target="https://youtu.be/MS7EAO2uCs0" TargetMode="External"/><Relationship Id="rId4" Type="http://schemas.openxmlformats.org/officeDocument/2006/relationships/hyperlink" Target="https://youtu.be/JnoKlSwCA-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home.treasury.gov/system/files/136/SLFRF-Final-Rule-Webinar.pdf" TargetMode="External"/><Relationship Id="rId2" Type="http://schemas.openxmlformats.org/officeDocument/2006/relationships/hyperlink" Target="https://home.treasury.gov/policy-issues/coronavirus/assistance-for-state-local-and-tribal-governments/state-and-local-fiscal-recovery-funds/recovery-plan-performance-reports-2021"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secure.login.gov/?request_id=1ce1fce7-83ce-49a9-8d80-53697be53728" TargetMode="External"/><Relationship Id="rId2" Type="http://schemas.openxmlformats.org/officeDocument/2006/relationships/hyperlink" Target="https://home.treasury.gov/system/files/136/TreasuryPortalRegInstructions.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home.treasury.gov/system/files/136/Login.gov-User-Guide.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api.id.me/en/session/new"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7708-CE8E-49B4-A86A-0E7BA4881127}"/>
              </a:ext>
            </a:extLst>
          </p:cNvPr>
          <p:cNvSpPr>
            <a:spLocks noGrp="1"/>
          </p:cNvSpPr>
          <p:nvPr>
            <p:ph type="ctrTitle"/>
          </p:nvPr>
        </p:nvSpPr>
        <p:spPr/>
        <p:txBody>
          <a:bodyPr/>
          <a:lstStyle/>
          <a:p>
            <a:r>
              <a:rPr lang="en-US" dirty="0"/>
              <a:t>ARPA Reporting</a:t>
            </a:r>
          </a:p>
        </p:txBody>
      </p:sp>
      <p:sp>
        <p:nvSpPr>
          <p:cNvPr id="3" name="Subtitle 2">
            <a:extLst>
              <a:ext uri="{FF2B5EF4-FFF2-40B4-BE49-F238E27FC236}">
                <a16:creationId xmlns:a16="http://schemas.microsoft.com/office/drawing/2014/main" id="{E57BAF99-81C7-4B68-B1FE-A040FC213434}"/>
              </a:ext>
            </a:extLst>
          </p:cNvPr>
          <p:cNvSpPr>
            <a:spLocks noGrp="1"/>
          </p:cNvSpPr>
          <p:nvPr>
            <p:ph type="subTitle" idx="1"/>
          </p:nvPr>
        </p:nvSpPr>
        <p:spPr>
          <a:xfrm>
            <a:off x="2417780" y="3531204"/>
            <a:ext cx="8637072" cy="1589436"/>
          </a:xfrm>
        </p:spPr>
        <p:txBody>
          <a:bodyPr>
            <a:normAutofit lnSpcReduction="10000"/>
          </a:bodyPr>
          <a:lstStyle/>
          <a:p>
            <a:pPr>
              <a:lnSpc>
                <a:spcPct val="100000"/>
              </a:lnSpc>
            </a:pPr>
            <a:r>
              <a:rPr lang="en-US" dirty="0"/>
              <a:t>Neal Goldberg</a:t>
            </a:r>
          </a:p>
          <a:p>
            <a:pPr>
              <a:lnSpc>
                <a:spcPct val="100000"/>
              </a:lnSpc>
            </a:pPr>
            <a:r>
              <a:rPr lang="en-US" dirty="0"/>
              <a:t>Legislative Advocate</a:t>
            </a:r>
          </a:p>
          <a:p>
            <a:pPr>
              <a:lnSpc>
                <a:spcPct val="100000"/>
              </a:lnSpc>
            </a:pPr>
            <a:r>
              <a:rPr lang="en-US" dirty="0"/>
              <a:t>State and Federal relations</a:t>
            </a:r>
          </a:p>
          <a:p>
            <a:pPr>
              <a:lnSpc>
                <a:spcPct val="100000"/>
              </a:lnSpc>
            </a:pPr>
            <a:r>
              <a:rPr lang="en-US" dirty="0"/>
              <a:t>Maine Municipal Association</a:t>
            </a:r>
          </a:p>
        </p:txBody>
      </p:sp>
      <p:pic>
        <p:nvPicPr>
          <p:cNvPr id="5" name="Picture 4" descr="A picture containing text, clipart&#10;&#10;Description automatically generated">
            <a:extLst>
              <a:ext uri="{FF2B5EF4-FFF2-40B4-BE49-F238E27FC236}">
                <a16:creationId xmlns:a16="http://schemas.microsoft.com/office/drawing/2014/main" id="{1FC45EBF-8E57-48E4-9B4B-7458B86C3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58" y="492735"/>
            <a:ext cx="1941125" cy="1597128"/>
          </a:xfrm>
          <a:prstGeom prst="rect">
            <a:avLst/>
          </a:prstGeom>
        </p:spPr>
      </p:pic>
    </p:spTree>
    <p:extLst>
      <p:ext uri="{BB962C8B-B14F-4D97-AF65-F5344CB8AC3E}">
        <p14:creationId xmlns:p14="http://schemas.microsoft.com/office/powerpoint/2010/main" val="2559514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47E9-23EA-4503-A791-EAD281FB66F2}"/>
              </a:ext>
            </a:extLst>
          </p:cNvPr>
          <p:cNvSpPr>
            <a:spLocks noGrp="1"/>
          </p:cNvSpPr>
          <p:nvPr>
            <p:ph type="title"/>
          </p:nvPr>
        </p:nvSpPr>
        <p:spPr/>
        <p:txBody>
          <a:bodyPr/>
          <a:lstStyle/>
          <a:p>
            <a:r>
              <a:rPr lang="en-US" dirty="0"/>
              <a:t>Project and Expenditure Report</a:t>
            </a:r>
            <a:br>
              <a:rPr lang="en-US" dirty="0"/>
            </a:br>
            <a:r>
              <a:rPr lang="en-US" dirty="0"/>
              <a:t>**</a:t>
            </a:r>
            <a:r>
              <a:rPr lang="en-US" dirty="0">
                <a:hlinkClick r:id="rId2"/>
              </a:rPr>
              <a:t>User Guide</a:t>
            </a:r>
            <a:r>
              <a:rPr lang="en-US" dirty="0"/>
              <a:t>**</a:t>
            </a:r>
          </a:p>
        </p:txBody>
      </p:sp>
      <p:sp>
        <p:nvSpPr>
          <p:cNvPr id="3" name="Content Placeholder 2">
            <a:extLst>
              <a:ext uri="{FF2B5EF4-FFF2-40B4-BE49-F238E27FC236}">
                <a16:creationId xmlns:a16="http://schemas.microsoft.com/office/drawing/2014/main" id="{505DB54B-8CE1-40E6-BD67-1DF9E471AB3A}"/>
              </a:ext>
            </a:extLst>
          </p:cNvPr>
          <p:cNvSpPr>
            <a:spLocks noGrp="1"/>
          </p:cNvSpPr>
          <p:nvPr>
            <p:ph sz="half" idx="1"/>
          </p:nvPr>
        </p:nvSpPr>
        <p:spPr>
          <a:xfrm>
            <a:off x="1447330" y="2010878"/>
            <a:ext cx="8812237" cy="3786418"/>
          </a:xfrm>
        </p:spPr>
        <p:txBody>
          <a:bodyPr>
            <a:normAutofit/>
          </a:bodyPr>
          <a:lstStyle/>
          <a:p>
            <a:pPr algn="l"/>
            <a:r>
              <a:rPr lang="en-US" b="0" i="0" dirty="0">
                <a:solidFill>
                  <a:srgbClr val="212121"/>
                </a:solidFill>
                <a:effectLst/>
                <a:latin typeface="Raleway" panose="020B0604020202020204" pitchFamily="2" charset="0"/>
              </a:rPr>
              <a:t>The first Project and Expenditure Report for Non-Entitlement Units of government (NEUs) will be due to Treasury by </a:t>
            </a:r>
            <a:r>
              <a:rPr lang="en-US" b="1" i="0" dirty="0">
                <a:solidFill>
                  <a:srgbClr val="212121"/>
                </a:solidFill>
                <a:effectLst/>
                <a:latin typeface="Raleway" panose="020B0604020202020204" pitchFamily="2" charset="0"/>
              </a:rPr>
              <a:t>April 30, 2022</a:t>
            </a:r>
            <a:r>
              <a:rPr lang="en-US" b="0" i="0" dirty="0">
                <a:solidFill>
                  <a:srgbClr val="212121"/>
                </a:solidFill>
                <a:effectLst/>
                <a:latin typeface="Raleway" panose="020B0604020202020204" pitchFamily="2" charset="0"/>
              </a:rPr>
              <a:t>, covering the period from March 3, 2021 to March 31, 2022. </a:t>
            </a:r>
          </a:p>
          <a:p>
            <a:pPr algn="l"/>
            <a:r>
              <a:rPr lang="en-US" b="1" i="1" dirty="0">
                <a:solidFill>
                  <a:srgbClr val="004B87"/>
                </a:solidFill>
                <a:effectLst/>
                <a:latin typeface="Lato" panose="020F0502020204030203" pitchFamily="34" charset="0"/>
              </a:rPr>
              <a:t>MMA’s analysis suggests that towns, cities, and villages might benefit from not spending any of their ARPA funds until after March 31, 2022 (the end of the first reporting period), if possible. This will provide the time to see if additional clarification (through an updated Treasury FAQ) and/or guidance will be released by Treasury.</a:t>
            </a:r>
            <a:endParaRPr lang="en-US" b="0" i="0" dirty="0">
              <a:solidFill>
                <a:srgbClr val="212121"/>
              </a:solidFill>
              <a:effectLst/>
              <a:latin typeface="Raleway" panose="020B0604020202020204" pitchFamily="2" charset="0"/>
            </a:endParaRPr>
          </a:p>
          <a:p>
            <a:endParaRPr lang="en-US" dirty="0"/>
          </a:p>
        </p:txBody>
      </p:sp>
    </p:spTree>
    <p:extLst>
      <p:ext uri="{BB962C8B-B14F-4D97-AF65-F5344CB8AC3E}">
        <p14:creationId xmlns:p14="http://schemas.microsoft.com/office/powerpoint/2010/main" val="369483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EF61F-2E13-4A88-B893-784F0569E8AE}"/>
              </a:ext>
            </a:extLst>
          </p:cNvPr>
          <p:cNvSpPr>
            <a:spLocks noGrp="1"/>
          </p:cNvSpPr>
          <p:nvPr>
            <p:ph type="title"/>
          </p:nvPr>
        </p:nvSpPr>
        <p:spPr>
          <a:xfrm>
            <a:off x="1447331" y="657017"/>
            <a:ext cx="9605635" cy="1059305"/>
          </a:xfrm>
        </p:spPr>
        <p:txBody>
          <a:bodyPr/>
          <a:lstStyle/>
          <a:p>
            <a:r>
              <a:rPr lang="en-US" dirty="0"/>
              <a:t>Project and Expenditure Report Modules</a:t>
            </a:r>
          </a:p>
        </p:txBody>
      </p:sp>
      <p:sp>
        <p:nvSpPr>
          <p:cNvPr id="3" name="Content Placeholder 2">
            <a:extLst>
              <a:ext uri="{FF2B5EF4-FFF2-40B4-BE49-F238E27FC236}">
                <a16:creationId xmlns:a16="http://schemas.microsoft.com/office/drawing/2014/main" id="{4357CAD2-885F-4850-9104-2802A37ECA1A}"/>
              </a:ext>
            </a:extLst>
          </p:cNvPr>
          <p:cNvSpPr>
            <a:spLocks noGrp="1"/>
          </p:cNvSpPr>
          <p:nvPr>
            <p:ph sz="half" idx="1"/>
          </p:nvPr>
        </p:nvSpPr>
        <p:spPr/>
        <p:txBody>
          <a:bodyPr/>
          <a:lstStyle/>
          <a:p>
            <a:pPr marL="457200" indent="-457200">
              <a:buFont typeface="+mj-lt"/>
              <a:buAutoNum type="alphaLcParenR"/>
            </a:pPr>
            <a:r>
              <a:rPr lang="en-US" dirty="0"/>
              <a:t>Recipient Profile </a:t>
            </a:r>
          </a:p>
          <a:p>
            <a:pPr marL="457200" indent="-457200">
              <a:buFont typeface="+mj-lt"/>
              <a:buAutoNum type="alphaLcParenR"/>
            </a:pPr>
            <a:r>
              <a:rPr lang="en-US" dirty="0"/>
              <a:t>Project Overview</a:t>
            </a:r>
          </a:p>
          <a:p>
            <a:pPr marL="457200" indent="-457200">
              <a:buFont typeface="+mj-lt"/>
              <a:buAutoNum type="alphaLcParenR"/>
            </a:pPr>
            <a:r>
              <a:rPr lang="en-US" dirty="0"/>
              <a:t>Subrecipients/Beneficiaries</a:t>
            </a:r>
          </a:p>
          <a:p>
            <a:pPr marL="457200" indent="-457200">
              <a:buFont typeface="+mj-lt"/>
              <a:buAutoNum type="alphaLcParenR"/>
            </a:pPr>
            <a:r>
              <a:rPr lang="en-US" dirty="0"/>
              <a:t>Subawards/Direct Payments</a:t>
            </a:r>
          </a:p>
          <a:p>
            <a:pPr marL="457200" indent="-457200">
              <a:buFont typeface="+mj-lt"/>
              <a:buAutoNum type="alphaLcParenR"/>
            </a:pPr>
            <a:r>
              <a:rPr lang="en-US" dirty="0"/>
              <a:t>Expenditures</a:t>
            </a:r>
          </a:p>
          <a:p>
            <a:pPr marL="457200" indent="-457200">
              <a:buFont typeface="+mj-lt"/>
              <a:buAutoNum type="alphaLcParenR"/>
            </a:pPr>
            <a:r>
              <a:rPr lang="en-US" dirty="0"/>
              <a:t>Recipient Specific </a:t>
            </a:r>
          </a:p>
          <a:p>
            <a:pPr marL="457200" indent="-457200">
              <a:buFont typeface="+mj-lt"/>
              <a:buAutoNum type="alphaLcParenR"/>
            </a:pPr>
            <a:r>
              <a:rPr lang="en-US" dirty="0"/>
              <a:t>Certification </a:t>
            </a:r>
          </a:p>
        </p:txBody>
      </p:sp>
      <p:pic>
        <p:nvPicPr>
          <p:cNvPr id="10" name="Content Placeholder 9">
            <a:extLst>
              <a:ext uri="{FF2B5EF4-FFF2-40B4-BE49-F238E27FC236}">
                <a16:creationId xmlns:a16="http://schemas.microsoft.com/office/drawing/2014/main" id="{BAD792F6-6683-4E18-9D9E-913EFDE3D796}"/>
              </a:ext>
            </a:extLst>
          </p:cNvPr>
          <p:cNvPicPr>
            <a:picLocks noGrp="1" noChangeAspect="1"/>
          </p:cNvPicPr>
          <p:nvPr>
            <p:ph sz="half" idx="2"/>
          </p:nvPr>
        </p:nvPicPr>
        <p:blipFill>
          <a:blip r:embed="rId2"/>
          <a:stretch>
            <a:fillRect/>
          </a:stretch>
        </p:blipFill>
        <p:spPr>
          <a:xfrm>
            <a:off x="5575610" y="1929161"/>
            <a:ext cx="5653668" cy="3824868"/>
          </a:xfrm>
        </p:spPr>
      </p:pic>
    </p:spTree>
    <p:extLst>
      <p:ext uri="{BB962C8B-B14F-4D97-AF65-F5344CB8AC3E}">
        <p14:creationId xmlns:p14="http://schemas.microsoft.com/office/powerpoint/2010/main" val="407069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BA5DF-5F81-4638-8D57-EE27854B0234}"/>
              </a:ext>
            </a:extLst>
          </p:cNvPr>
          <p:cNvPicPr>
            <a:picLocks noChangeAspect="1"/>
          </p:cNvPicPr>
          <p:nvPr/>
        </p:nvPicPr>
        <p:blipFill>
          <a:blip r:embed="rId2"/>
          <a:stretch>
            <a:fillRect/>
          </a:stretch>
        </p:blipFill>
        <p:spPr>
          <a:xfrm>
            <a:off x="0" y="589546"/>
            <a:ext cx="12191999" cy="6268453"/>
          </a:xfrm>
          <a:prstGeom prst="rect">
            <a:avLst/>
          </a:prstGeom>
        </p:spPr>
      </p:pic>
      <p:sp>
        <p:nvSpPr>
          <p:cNvPr id="4" name="Title 1">
            <a:extLst>
              <a:ext uri="{FF2B5EF4-FFF2-40B4-BE49-F238E27FC236}">
                <a16:creationId xmlns:a16="http://schemas.microsoft.com/office/drawing/2014/main" id="{2AAFA321-68EF-48C7-9DFB-8216832C7B77}"/>
              </a:ext>
            </a:extLst>
          </p:cNvPr>
          <p:cNvSpPr txBox="1">
            <a:spLocks/>
          </p:cNvSpPr>
          <p:nvPr/>
        </p:nvSpPr>
        <p:spPr>
          <a:xfrm>
            <a:off x="3649110" y="59893"/>
            <a:ext cx="9605635" cy="105930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“My Projects” Screen</a:t>
            </a:r>
          </a:p>
        </p:txBody>
      </p:sp>
    </p:spTree>
    <p:extLst>
      <p:ext uri="{BB962C8B-B14F-4D97-AF65-F5344CB8AC3E}">
        <p14:creationId xmlns:p14="http://schemas.microsoft.com/office/powerpoint/2010/main" val="14309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9365-CCEE-49F0-8148-DE52AECA7F87}"/>
              </a:ext>
            </a:extLst>
          </p:cNvPr>
          <p:cNvSpPr>
            <a:spLocks noGrp="1"/>
          </p:cNvSpPr>
          <p:nvPr>
            <p:ph type="title"/>
          </p:nvPr>
        </p:nvSpPr>
        <p:spPr/>
        <p:txBody>
          <a:bodyPr/>
          <a:lstStyle/>
          <a:p>
            <a:r>
              <a:rPr lang="en-US" dirty="0"/>
              <a:t>Programmatic Data for Projects</a:t>
            </a:r>
          </a:p>
        </p:txBody>
      </p:sp>
      <p:sp>
        <p:nvSpPr>
          <p:cNvPr id="3" name="Content Placeholder 2">
            <a:extLst>
              <a:ext uri="{FF2B5EF4-FFF2-40B4-BE49-F238E27FC236}">
                <a16:creationId xmlns:a16="http://schemas.microsoft.com/office/drawing/2014/main" id="{5DB73D30-4E8C-4FD4-ADF0-85429815014C}"/>
              </a:ext>
            </a:extLst>
          </p:cNvPr>
          <p:cNvSpPr>
            <a:spLocks noGrp="1"/>
          </p:cNvSpPr>
          <p:nvPr>
            <p:ph sz="half" idx="1"/>
          </p:nvPr>
        </p:nvSpPr>
        <p:spPr>
          <a:xfrm>
            <a:off x="1447330" y="2010878"/>
            <a:ext cx="9068270" cy="3448595"/>
          </a:xfrm>
        </p:spPr>
        <p:txBody>
          <a:bodyPr/>
          <a:lstStyle/>
          <a:p>
            <a:r>
              <a:rPr lang="en-US" dirty="0"/>
              <a:t>Projects in several expenditure categories require programmatic data in addition to the standard project information. </a:t>
            </a:r>
          </a:p>
          <a:p>
            <a:r>
              <a:rPr lang="en-US" dirty="0">
                <a:hlinkClick r:id="rId2"/>
              </a:rPr>
              <a:t>Appendix D</a:t>
            </a:r>
            <a:r>
              <a:rPr lang="en-US" dirty="0"/>
              <a:t> provides detail on the measures and information required by expenditure category.</a:t>
            </a:r>
          </a:p>
          <a:p>
            <a:r>
              <a:rPr lang="en-US" dirty="0"/>
              <a:t>Generally speaking, more specifics are needed for infrastructure (water, sewer, broadband) projects and expenditures with higher price-tags (greater than $50,000)</a:t>
            </a:r>
          </a:p>
        </p:txBody>
      </p:sp>
    </p:spTree>
    <p:extLst>
      <p:ext uri="{BB962C8B-B14F-4D97-AF65-F5344CB8AC3E}">
        <p14:creationId xmlns:p14="http://schemas.microsoft.com/office/powerpoint/2010/main" val="955363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9B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147506-3027-476E-B7A9-017A9514988F}"/>
              </a:ext>
            </a:extLst>
          </p:cNvPr>
          <p:cNvPicPr>
            <a:picLocks noChangeAspect="1"/>
          </p:cNvPicPr>
          <p:nvPr/>
        </p:nvPicPr>
        <p:blipFill>
          <a:blip r:embed="rId2"/>
          <a:stretch>
            <a:fillRect/>
          </a:stretch>
        </p:blipFill>
        <p:spPr>
          <a:xfrm>
            <a:off x="2845485" y="561763"/>
            <a:ext cx="6072006" cy="5734473"/>
          </a:xfrm>
          <a:prstGeom prst="rect">
            <a:avLst/>
          </a:prstGeom>
        </p:spPr>
      </p:pic>
    </p:spTree>
    <p:extLst>
      <p:ext uri="{BB962C8B-B14F-4D97-AF65-F5344CB8AC3E}">
        <p14:creationId xmlns:p14="http://schemas.microsoft.com/office/powerpoint/2010/main" val="162437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639C-1DB2-4AC6-918F-17513AA119C5}"/>
              </a:ext>
            </a:extLst>
          </p:cNvPr>
          <p:cNvSpPr>
            <a:spLocks noGrp="1"/>
          </p:cNvSpPr>
          <p:nvPr>
            <p:ph type="title"/>
          </p:nvPr>
        </p:nvSpPr>
        <p:spPr/>
        <p:txBody>
          <a:bodyPr/>
          <a:lstStyle/>
          <a:p>
            <a:r>
              <a:rPr lang="en-US" dirty="0"/>
              <a:t>“No Projects” Option</a:t>
            </a:r>
          </a:p>
        </p:txBody>
      </p:sp>
      <p:sp>
        <p:nvSpPr>
          <p:cNvPr id="3" name="Content Placeholder 2">
            <a:extLst>
              <a:ext uri="{FF2B5EF4-FFF2-40B4-BE49-F238E27FC236}">
                <a16:creationId xmlns:a16="http://schemas.microsoft.com/office/drawing/2014/main" id="{CF20B1A8-C766-42E0-8787-157EC74EBA2F}"/>
              </a:ext>
            </a:extLst>
          </p:cNvPr>
          <p:cNvSpPr>
            <a:spLocks noGrp="1"/>
          </p:cNvSpPr>
          <p:nvPr>
            <p:ph sz="half" idx="1"/>
          </p:nvPr>
        </p:nvSpPr>
        <p:spPr/>
        <p:txBody>
          <a:bodyPr>
            <a:normAutofit fontScale="85000" lnSpcReduction="10000"/>
          </a:bodyPr>
          <a:lstStyle/>
          <a:p>
            <a:pPr marL="0" indent="0">
              <a:buNone/>
            </a:pPr>
            <a:r>
              <a:rPr lang="en-US" dirty="0"/>
              <a:t>If your jurisdiction has not yet identified any projects to report, please know that maintaining a project list is a core reporting requirement.  </a:t>
            </a:r>
          </a:p>
          <a:p>
            <a:pPr marL="0" indent="0">
              <a:buNone/>
            </a:pPr>
            <a:r>
              <a:rPr lang="en-US" dirty="0"/>
              <a:t>For the Project and Expenditure Report, in the event recipients have no projects available for entry, select “No Projects Available” in lieu of adding projects not otherwise </a:t>
            </a:r>
          </a:p>
        </p:txBody>
      </p:sp>
      <p:sp>
        <p:nvSpPr>
          <p:cNvPr id="4" name="Content Placeholder 3">
            <a:extLst>
              <a:ext uri="{FF2B5EF4-FFF2-40B4-BE49-F238E27FC236}">
                <a16:creationId xmlns:a16="http://schemas.microsoft.com/office/drawing/2014/main" id="{CFD7EFC3-F629-496B-9C8A-F19EEF036612}"/>
              </a:ext>
            </a:extLst>
          </p:cNvPr>
          <p:cNvSpPr>
            <a:spLocks noGrp="1"/>
          </p:cNvSpPr>
          <p:nvPr>
            <p:ph sz="half" idx="2"/>
          </p:nvPr>
        </p:nvSpPr>
        <p:spPr/>
        <p:txBody>
          <a:bodyPr>
            <a:normAutofit fontScale="85000" lnSpcReduction="10000"/>
          </a:bodyPr>
          <a:lstStyle/>
          <a:p>
            <a:r>
              <a:rPr lang="en-US" dirty="0"/>
              <a:t>To utilize this option, on the Add Project screen</a:t>
            </a:r>
          </a:p>
          <a:p>
            <a:pPr marL="457200" indent="-457200">
              <a:buFont typeface="+mj-lt"/>
              <a:buAutoNum type="arabicPeriod"/>
            </a:pPr>
            <a:r>
              <a:rPr lang="en-US" dirty="0"/>
              <a:t>Select “No Projects Available” from the Project Expenditure Category Group</a:t>
            </a:r>
          </a:p>
          <a:p>
            <a:pPr marL="457200" indent="-457200">
              <a:buFont typeface="+mj-lt"/>
              <a:buAutoNum type="arabicPeriod"/>
            </a:pPr>
            <a:r>
              <a:rPr lang="en-US" dirty="0"/>
              <a:t>Select “No Projects Available” from the Project Expenditure Category </a:t>
            </a:r>
          </a:p>
          <a:p>
            <a:pPr marL="457200" indent="-457200">
              <a:buFont typeface="+mj-lt"/>
              <a:buAutoNum type="arabicPeriod"/>
            </a:pPr>
            <a:r>
              <a:rPr lang="en-US" dirty="0"/>
              <a:t>Enter in a Project Name of your choosing </a:t>
            </a:r>
          </a:p>
          <a:p>
            <a:pPr marL="457200" indent="-457200">
              <a:buFont typeface="+mj-lt"/>
              <a:buAutoNum type="arabicPeriod"/>
            </a:pPr>
            <a:r>
              <a:rPr lang="en-US" dirty="0"/>
              <a:t>Enter a description as to the rationale for no projects being available for reporting</a:t>
            </a:r>
          </a:p>
        </p:txBody>
      </p:sp>
    </p:spTree>
    <p:extLst>
      <p:ext uri="{BB962C8B-B14F-4D97-AF65-F5344CB8AC3E}">
        <p14:creationId xmlns:p14="http://schemas.microsoft.com/office/powerpoint/2010/main" val="16596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639C-1DB2-4AC6-918F-17513AA119C5}"/>
              </a:ext>
            </a:extLst>
          </p:cNvPr>
          <p:cNvSpPr>
            <a:spLocks noGrp="1"/>
          </p:cNvSpPr>
          <p:nvPr>
            <p:ph type="title"/>
          </p:nvPr>
        </p:nvSpPr>
        <p:spPr/>
        <p:txBody>
          <a:bodyPr/>
          <a:lstStyle/>
          <a:p>
            <a:r>
              <a:rPr lang="en-US" dirty="0"/>
              <a:t>“No Projects” Option (cont.)</a:t>
            </a:r>
          </a:p>
        </p:txBody>
      </p:sp>
      <p:pic>
        <p:nvPicPr>
          <p:cNvPr id="6" name="Picture 5">
            <a:extLst>
              <a:ext uri="{FF2B5EF4-FFF2-40B4-BE49-F238E27FC236}">
                <a16:creationId xmlns:a16="http://schemas.microsoft.com/office/drawing/2014/main" id="{C78BEA51-ECB7-4A6A-9A46-3DEC3C97F9AB}"/>
              </a:ext>
            </a:extLst>
          </p:cNvPr>
          <p:cNvPicPr>
            <a:picLocks noChangeAspect="1"/>
          </p:cNvPicPr>
          <p:nvPr/>
        </p:nvPicPr>
        <p:blipFill>
          <a:blip r:embed="rId2"/>
          <a:stretch>
            <a:fillRect/>
          </a:stretch>
        </p:blipFill>
        <p:spPr>
          <a:xfrm>
            <a:off x="446049" y="2124186"/>
            <a:ext cx="4128045" cy="3626444"/>
          </a:xfrm>
          <a:prstGeom prst="rect">
            <a:avLst/>
          </a:prstGeom>
        </p:spPr>
      </p:pic>
      <p:pic>
        <p:nvPicPr>
          <p:cNvPr id="12" name="Picture 11">
            <a:extLst>
              <a:ext uri="{FF2B5EF4-FFF2-40B4-BE49-F238E27FC236}">
                <a16:creationId xmlns:a16="http://schemas.microsoft.com/office/drawing/2014/main" id="{7790C967-3959-409A-A9B9-1AA4EE45A771}"/>
              </a:ext>
            </a:extLst>
          </p:cNvPr>
          <p:cNvPicPr>
            <a:picLocks noChangeAspect="1"/>
          </p:cNvPicPr>
          <p:nvPr/>
        </p:nvPicPr>
        <p:blipFill>
          <a:blip r:embed="rId3"/>
          <a:stretch>
            <a:fillRect/>
          </a:stretch>
        </p:blipFill>
        <p:spPr>
          <a:xfrm>
            <a:off x="6096000" y="2124186"/>
            <a:ext cx="5317828" cy="3584320"/>
          </a:xfrm>
          <a:prstGeom prst="rect">
            <a:avLst/>
          </a:prstGeom>
        </p:spPr>
      </p:pic>
      <p:sp>
        <p:nvSpPr>
          <p:cNvPr id="13" name="Arrow: Right 12">
            <a:extLst>
              <a:ext uri="{FF2B5EF4-FFF2-40B4-BE49-F238E27FC236}">
                <a16:creationId xmlns:a16="http://schemas.microsoft.com/office/drawing/2014/main" id="{BD646645-151C-4526-8063-FD003F4D9F6F}"/>
              </a:ext>
            </a:extLst>
          </p:cNvPr>
          <p:cNvSpPr/>
          <p:nvPr/>
        </p:nvSpPr>
        <p:spPr>
          <a:xfrm>
            <a:off x="4861932" y="3646449"/>
            <a:ext cx="86979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62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0EF77632-1A0C-4B9F-829B-226E68A7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DCFC27-6BCE-42B6-8372-070EA07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B575B34-AA55-40CC-8920-8E222F980C9D}"/>
              </a:ext>
            </a:extLst>
          </p:cNvPr>
          <p:cNvSpPr>
            <a:spLocks noGrp="1"/>
          </p:cNvSpPr>
          <p:nvPr>
            <p:ph type="title"/>
          </p:nvPr>
        </p:nvSpPr>
        <p:spPr>
          <a:xfrm>
            <a:off x="1771137" y="5048580"/>
            <a:ext cx="8637073" cy="558063"/>
          </a:xfrm>
        </p:spPr>
        <p:txBody>
          <a:bodyPr vert="horz" lIns="91440" tIns="45720" rIns="91440" bIns="0" rtlCol="0" anchor="b">
            <a:normAutofit/>
          </a:bodyPr>
          <a:lstStyle/>
          <a:p>
            <a:r>
              <a:rPr lang="en-US" sz="2800" dirty="0"/>
              <a:t>Programmatic Data: </a:t>
            </a:r>
            <a:r>
              <a:rPr lang="en-US" sz="2800" dirty="0">
                <a:solidFill>
                  <a:srgbClr val="FF0000"/>
                </a:solidFill>
              </a:rPr>
              <a:t>Premium Pay(Example)</a:t>
            </a:r>
          </a:p>
        </p:txBody>
      </p:sp>
      <p:pic>
        <p:nvPicPr>
          <p:cNvPr id="6" name="Content Placeholder 5">
            <a:extLst>
              <a:ext uri="{FF2B5EF4-FFF2-40B4-BE49-F238E27FC236}">
                <a16:creationId xmlns:a16="http://schemas.microsoft.com/office/drawing/2014/main" id="{436273AE-4343-4197-9653-863C554D2D7C}"/>
              </a:ext>
            </a:extLst>
          </p:cNvPr>
          <p:cNvPicPr>
            <a:picLocks noGrp="1" noChangeAspect="1"/>
          </p:cNvPicPr>
          <p:nvPr>
            <p:ph sz="half" idx="2"/>
          </p:nvPr>
        </p:nvPicPr>
        <p:blipFill>
          <a:blip r:embed="rId3"/>
          <a:stretch>
            <a:fillRect/>
          </a:stretch>
        </p:blipFill>
        <p:spPr>
          <a:xfrm>
            <a:off x="2065143" y="0"/>
            <a:ext cx="7180839" cy="3254201"/>
          </a:xfrm>
          <a:prstGeom prst="rect">
            <a:avLst/>
          </a:prstGeom>
        </p:spPr>
      </p:pic>
      <p:pic>
        <p:nvPicPr>
          <p:cNvPr id="8" name="Picture 7">
            <a:extLst>
              <a:ext uri="{FF2B5EF4-FFF2-40B4-BE49-F238E27FC236}">
                <a16:creationId xmlns:a16="http://schemas.microsoft.com/office/drawing/2014/main" id="{5366C675-8F58-48F0-A5E9-559FA2476CF3}"/>
              </a:ext>
            </a:extLst>
          </p:cNvPr>
          <p:cNvPicPr>
            <a:picLocks noChangeAspect="1"/>
          </p:cNvPicPr>
          <p:nvPr/>
        </p:nvPicPr>
        <p:blipFill>
          <a:blip r:embed="rId4"/>
          <a:stretch>
            <a:fillRect/>
          </a:stretch>
        </p:blipFill>
        <p:spPr>
          <a:xfrm>
            <a:off x="2065143" y="3223471"/>
            <a:ext cx="7180839" cy="1771921"/>
          </a:xfrm>
          <a:prstGeom prst="rect">
            <a:avLst/>
          </a:prstGeom>
        </p:spPr>
      </p:pic>
      <p:cxnSp>
        <p:nvCxnSpPr>
          <p:cNvPr id="25" name="Straight Connector 24">
            <a:extLst>
              <a:ext uri="{FF2B5EF4-FFF2-40B4-BE49-F238E27FC236}">
                <a16:creationId xmlns:a16="http://schemas.microsoft.com/office/drawing/2014/main" id="{96A4B1E0-284C-4A01-8141-A24D2B8EE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F82046CE-87C5-4670-A404-6AB453F5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A224BAD7-5931-4CA6-BB58-0CBCFCFA65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77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7635-C3F5-41D5-BD5D-681F47ADD0BE}"/>
              </a:ext>
            </a:extLst>
          </p:cNvPr>
          <p:cNvSpPr>
            <a:spLocks noGrp="1"/>
          </p:cNvSpPr>
          <p:nvPr>
            <p:ph type="title"/>
          </p:nvPr>
        </p:nvSpPr>
        <p:spPr/>
        <p:txBody>
          <a:bodyPr/>
          <a:lstStyle/>
          <a:p>
            <a:r>
              <a:rPr lang="en-US" dirty="0"/>
              <a:t>Revenue Loss &amp; the “Standard Allowance”</a:t>
            </a:r>
          </a:p>
        </p:txBody>
      </p:sp>
      <p:sp>
        <p:nvSpPr>
          <p:cNvPr id="3" name="Content Placeholder 2">
            <a:extLst>
              <a:ext uri="{FF2B5EF4-FFF2-40B4-BE49-F238E27FC236}">
                <a16:creationId xmlns:a16="http://schemas.microsoft.com/office/drawing/2014/main" id="{B13071E3-E60B-4A00-8A2D-2D14B22540DB}"/>
              </a:ext>
            </a:extLst>
          </p:cNvPr>
          <p:cNvSpPr>
            <a:spLocks noGrp="1"/>
          </p:cNvSpPr>
          <p:nvPr>
            <p:ph idx="1"/>
          </p:nvPr>
        </p:nvSpPr>
        <p:spPr/>
        <p:txBody>
          <a:bodyPr>
            <a:normAutofit/>
          </a:bodyPr>
          <a:lstStyle/>
          <a:p>
            <a:pPr>
              <a:lnSpc>
                <a:spcPct val="100000"/>
              </a:lnSpc>
              <a:spcBef>
                <a:spcPts val="0"/>
              </a:spcBef>
            </a:pPr>
            <a:r>
              <a:rPr lang="en-US" dirty="0"/>
              <a:t>As outlined in the final rule, Recipients will have the option to make a one-time decision to calculate revenue loss according to the formula outlined in the final rule or elect a “Standard Allowance” of up to $10 million, not to exceed the award allocation, to spend on government services throughout the period of performance.</a:t>
            </a:r>
          </a:p>
          <a:p>
            <a:pPr>
              <a:lnSpc>
                <a:spcPct val="100000"/>
              </a:lnSpc>
              <a:spcBef>
                <a:spcPts val="0"/>
              </a:spcBef>
            </a:pPr>
            <a:endParaRPr lang="en-US" dirty="0"/>
          </a:p>
          <a:p>
            <a:pPr marL="0" indent="0">
              <a:lnSpc>
                <a:spcPct val="100000"/>
              </a:lnSpc>
              <a:spcBef>
                <a:spcPts val="0"/>
              </a:spcBef>
              <a:buNone/>
            </a:pPr>
            <a:r>
              <a:rPr lang="en-US" dirty="0"/>
              <a:t>	</a:t>
            </a:r>
            <a:r>
              <a:rPr lang="en-US" i="1" dirty="0"/>
              <a:t>“Is your jurisdiction electing to use the standard allowance of up to $10 million, 	not to exceed your total award allocation, for identifying revenue loss? Yes/No 	(Please note electing the standard allowance does not change your total allocation).”</a:t>
            </a:r>
          </a:p>
          <a:p>
            <a:pPr>
              <a:lnSpc>
                <a:spcPct val="100000"/>
              </a:lnSpc>
              <a:spcBef>
                <a:spcPts val="0"/>
              </a:spcBef>
            </a:pPr>
            <a:endParaRPr lang="en-US" dirty="0"/>
          </a:p>
          <a:p>
            <a:pPr>
              <a:lnSpc>
                <a:spcPct val="100000"/>
              </a:lnSpc>
              <a:spcBef>
                <a:spcPts val="0"/>
              </a:spcBef>
            </a:pPr>
            <a:r>
              <a:rPr lang="en-US" dirty="0"/>
              <a:t>If computing revenue loss using Treasury’s formula, recipients are permitted to choose whether to use </a:t>
            </a:r>
            <a:r>
              <a:rPr lang="en-US" u="sng" dirty="0"/>
              <a:t>calendar or fiscal year</a:t>
            </a:r>
            <a:r>
              <a:rPr lang="en-US" dirty="0"/>
              <a:t> calculation dates.</a:t>
            </a:r>
          </a:p>
        </p:txBody>
      </p:sp>
    </p:spTree>
    <p:extLst>
      <p:ext uri="{BB962C8B-B14F-4D97-AF65-F5344CB8AC3E}">
        <p14:creationId xmlns:p14="http://schemas.microsoft.com/office/powerpoint/2010/main" val="370059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0EF77632-1A0C-4B9F-829B-226E68A7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DCFC27-6BCE-42B6-8372-070EA07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B575B34-AA55-40CC-8920-8E222F980C9D}"/>
              </a:ext>
            </a:extLst>
          </p:cNvPr>
          <p:cNvSpPr>
            <a:spLocks noGrp="1"/>
          </p:cNvSpPr>
          <p:nvPr>
            <p:ph type="title"/>
          </p:nvPr>
        </p:nvSpPr>
        <p:spPr>
          <a:xfrm>
            <a:off x="1771137" y="5048580"/>
            <a:ext cx="8637073" cy="558063"/>
          </a:xfrm>
        </p:spPr>
        <p:txBody>
          <a:bodyPr vert="horz" lIns="91440" tIns="45720" rIns="91440" bIns="0" rtlCol="0" anchor="b">
            <a:normAutofit/>
          </a:bodyPr>
          <a:lstStyle/>
          <a:p>
            <a:r>
              <a:rPr lang="en-US" sz="2800" dirty="0"/>
              <a:t>Programmatic Data: </a:t>
            </a:r>
            <a:r>
              <a:rPr lang="en-US" sz="2800" dirty="0">
                <a:solidFill>
                  <a:srgbClr val="FF0000"/>
                </a:solidFill>
              </a:rPr>
              <a:t>Revenue Loss (Example)</a:t>
            </a:r>
          </a:p>
        </p:txBody>
      </p:sp>
      <p:cxnSp>
        <p:nvCxnSpPr>
          <p:cNvPr id="25" name="Straight Connector 24">
            <a:extLst>
              <a:ext uri="{FF2B5EF4-FFF2-40B4-BE49-F238E27FC236}">
                <a16:creationId xmlns:a16="http://schemas.microsoft.com/office/drawing/2014/main" id="{96A4B1E0-284C-4A01-8141-A24D2B8EE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F82046CE-87C5-4670-A404-6AB453F5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A224BAD7-5931-4CA6-BB58-0CBCFCFA65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E883A4E-7B4F-4C35-9189-74D943B0A231}"/>
              </a:ext>
            </a:extLst>
          </p:cNvPr>
          <p:cNvPicPr>
            <a:picLocks noChangeAspect="1"/>
          </p:cNvPicPr>
          <p:nvPr/>
        </p:nvPicPr>
        <p:blipFill>
          <a:blip r:embed="rId3"/>
          <a:stretch>
            <a:fillRect/>
          </a:stretch>
        </p:blipFill>
        <p:spPr>
          <a:xfrm>
            <a:off x="2688265" y="-1"/>
            <a:ext cx="6500339" cy="5005791"/>
          </a:xfrm>
          <a:prstGeom prst="rect">
            <a:avLst/>
          </a:prstGeom>
        </p:spPr>
      </p:pic>
      <p:cxnSp>
        <p:nvCxnSpPr>
          <p:cNvPr id="10" name="Straight Connector 9">
            <a:extLst>
              <a:ext uri="{FF2B5EF4-FFF2-40B4-BE49-F238E27FC236}">
                <a16:creationId xmlns:a16="http://schemas.microsoft.com/office/drawing/2014/main" id="{81141F7F-FE0A-4382-8C5F-DABF04D6E7F9}"/>
              </a:ext>
            </a:extLst>
          </p:cNvPr>
          <p:cNvCxnSpPr/>
          <p:nvPr/>
        </p:nvCxnSpPr>
        <p:spPr>
          <a:xfrm>
            <a:off x="2854712" y="970156"/>
            <a:ext cx="1471961" cy="19626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E3FFA6-EB38-4269-8D18-B15B322693CB}"/>
              </a:ext>
            </a:extLst>
          </p:cNvPr>
          <p:cNvCxnSpPr>
            <a:cxnSpLocks/>
          </p:cNvCxnSpPr>
          <p:nvPr/>
        </p:nvCxnSpPr>
        <p:spPr>
          <a:xfrm flipH="1">
            <a:off x="2824232" y="994540"/>
            <a:ext cx="1471961" cy="196261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785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CC358-7838-41C2-AD76-267D4BE82988}"/>
              </a:ext>
            </a:extLst>
          </p:cNvPr>
          <p:cNvSpPr>
            <a:spLocks noGrp="1"/>
          </p:cNvSpPr>
          <p:nvPr>
            <p:ph type="title"/>
          </p:nvPr>
        </p:nvSpPr>
        <p:spPr/>
        <p:txBody>
          <a:bodyPr/>
          <a:lstStyle/>
          <a:p>
            <a:r>
              <a:rPr lang="en-US" dirty="0"/>
              <a:t>Spam/Phishing Warning</a:t>
            </a:r>
          </a:p>
        </p:txBody>
      </p:sp>
      <p:sp>
        <p:nvSpPr>
          <p:cNvPr id="3" name="Content Placeholder 2">
            <a:extLst>
              <a:ext uri="{FF2B5EF4-FFF2-40B4-BE49-F238E27FC236}">
                <a16:creationId xmlns:a16="http://schemas.microsoft.com/office/drawing/2014/main" id="{ED42594B-E2A7-441E-AB82-2F8CA15C2F87}"/>
              </a:ext>
            </a:extLst>
          </p:cNvPr>
          <p:cNvSpPr>
            <a:spLocks noGrp="1"/>
          </p:cNvSpPr>
          <p:nvPr>
            <p:ph idx="1"/>
          </p:nvPr>
        </p:nvSpPr>
        <p:spPr/>
        <p:txBody>
          <a:bodyPr>
            <a:normAutofit/>
          </a:bodyPr>
          <a:lstStyle/>
          <a:p>
            <a:r>
              <a:rPr lang="en-US" dirty="0"/>
              <a:t>There have been numerous scams/phishing emails asking members to pay for their DUNS number, or SAM registration renewal. </a:t>
            </a:r>
          </a:p>
          <a:p>
            <a:r>
              <a:rPr lang="en-US" dirty="0"/>
              <a:t>Local governments that received a DUNS and registered it with SAM for the first time to receive the ARPA Funds may be receiving a notification in the coming months to renew their registration. SAM requires a renewal annually and the renewal process is </a:t>
            </a:r>
            <a:r>
              <a:rPr lang="en-US" dirty="0">
                <a:solidFill>
                  <a:srgbClr val="FF0000"/>
                </a:solidFill>
              </a:rPr>
              <a:t>FREE</a:t>
            </a:r>
            <a:r>
              <a:rPr lang="en-US" dirty="0"/>
              <a:t>.</a:t>
            </a:r>
          </a:p>
          <a:p>
            <a:r>
              <a:rPr lang="en-US" dirty="0"/>
              <a:t>Do not follow any redirect links, and do not provide personal information to those who request money to update your registration. You should go directly to </a:t>
            </a:r>
            <a:r>
              <a:rPr lang="en-US" dirty="0">
                <a:hlinkClick r:id="rId2"/>
              </a:rPr>
              <a:t>https://sam.gov/SAM/</a:t>
            </a:r>
            <a:r>
              <a:rPr lang="en-US" dirty="0"/>
              <a:t> to renew.</a:t>
            </a:r>
          </a:p>
        </p:txBody>
      </p:sp>
    </p:spTree>
    <p:extLst>
      <p:ext uri="{BB962C8B-B14F-4D97-AF65-F5344CB8AC3E}">
        <p14:creationId xmlns:p14="http://schemas.microsoft.com/office/powerpoint/2010/main" val="82198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DEF1A-B909-49D4-B09D-1B894BE8E163}"/>
              </a:ext>
            </a:extLst>
          </p:cNvPr>
          <p:cNvSpPr>
            <a:spLocks noGrp="1"/>
          </p:cNvSpPr>
          <p:nvPr>
            <p:ph type="title"/>
          </p:nvPr>
        </p:nvSpPr>
        <p:spPr>
          <a:xfrm>
            <a:off x="422239" y="1280160"/>
            <a:ext cx="3539266" cy="4297680"/>
          </a:xfrm>
        </p:spPr>
        <p:txBody>
          <a:bodyPr anchor="ctr">
            <a:normAutofit/>
          </a:bodyPr>
          <a:lstStyle/>
          <a:p>
            <a:r>
              <a:rPr lang="en-US" dirty="0"/>
              <a:t>Tips to Prepare for Reporting</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45C128-8D0C-48EB-A228-46DE2BEC5FB7}"/>
              </a:ext>
            </a:extLst>
          </p:cNvPr>
          <p:cNvSpPr>
            <a:spLocks noGrp="1"/>
          </p:cNvSpPr>
          <p:nvPr>
            <p:ph idx="1"/>
          </p:nvPr>
        </p:nvSpPr>
        <p:spPr>
          <a:xfrm>
            <a:off x="4924851" y="211872"/>
            <a:ext cx="6130003" cy="6429559"/>
          </a:xfrm>
        </p:spPr>
        <p:txBody>
          <a:bodyPr anchor="ctr">
            <a:normAutofit lnSpcReduction="10000"/>
          </a:bodyPr>
          <a:lstStyle/>
          <a:p>
            <a:pPr marL="0" indent="0">
              <a:buNone/>
            </a:pPr>
            <a:r>
              <a:rPr lang="en-US" u="sng" dirty="0">
                <a:solidFill>
                  <a:srgbClr val="FF0000"/>
                </a:solidFill>
              </a:rPr>
              <a:t>Record and document as much as possible:</a:t>
            </a:r>
          </a:p>
          <a:p>
            <a:pPr>
              <a:buFontTx/>
              <a:buChar char="-"/>
            </a:pPr>
            <a:r>
              <a:rPr lang="en-US" dirty="0"/>
              <a:t>Instances of community engagement</a:t>
            </a:r>
          </a:p>
          <a:p>
            <a:pPr>
              <a:buFontTx/>
              <a:buChar char="-"/>
            </a:pPr>
            <a:r>
              <a:rPr lang="en-US" dirty="0"/>
              <a:t>Public comment periods, input, applications</a:t>
            </a:r>
          </a:p>
          <a:p>
            <a:pPr>
              <a:buFontTx/>
              <a:buChar char="-"/>
            </a:pPr>
            <a:r>
              <a:rPr lang="en-US" dirty="0"/>
              <a:t>Decision making process</a:t>
            </a:r>
          </a:p>
          <a:p>
            <a:pPr>
              <a:buFontTx/>
              <a:buChar char="-"/>
            </a:pPr>
            <a:r>
              <a:rPr lang="en-US" dirty="0"/>
              <a:t>Procurement, bidding, and contracting process</a:t>
            </a:r>
          </a:p>
          <a:p>
            <a:pPr>
              <a:buFontTx/>
              <a:buChar char="-"/>
            </a:pPr>
            <a:r>
              <a:rPr lang="en-US" dirty="0"/>
              <a:t>Amount obligated, amount expended, and % complete</a:t>
            </a:r>
          </a:p>
          <a:p>
            <a:pPr lvl="1">
              <a:buFontTx/>
              <a:buChar char="-"/>
            </a:pPr>
            <a:r>
              <a:rPr lang="en-US" dirty="0"/>
              <a:t>Invoices, receipts</a:t>
            </a:r>
          </a:p>
          <a:p>
            <a:pPr>
              <a:buFontTx/>
              <a:buChar char="-"/>
            </a:pPr>
            <a:r>
              <a:rPr lang="en-US" dirty="0"/>
              <a:t>Justification narratives</a:t>
            </a:r>
          </a:p>
          <a:p>
            <a:pPr lvl="1">
              <a:buFontTx/>
              <a:buChar char="-"/>
            </a:pPr>
            <a:r>
              <a:rPr lang="en-US" dirty="0"/>
              <a:t>What is the pandemic-related impact being addressed?</a:t>
            </a:r>
          </a:p>
          <a:p>
            <a:pPr lvl="1">
              <a:buFontTx/>
              <a:buChar char="-"/>
            </a:pPr>
            <a:r>
              <a:rPr lang="en-US" dirty="0"/>
              <a:t>How will/did the expenditure address the impact?</a:t>
            </a:r>
          </a:p>
          <a:p>
            <a:pPr lvl="1">
              <a:buFontTx/>
              <a:buChar char="-"/>
            </a:pPr>
            <a:r>
              <a:rPr lang="en-US" dirty="0"/>
              <a:t>Provide a description for the project between 50 to 250 words.  </a:t>
            </a:r>
          </a:p>
          <a:p>
            <a:pPr lvl="2">
              <a:buFontTx/>
              <a:buChar char="-"/>
            </a:pPr>
            <a:r>
              <a:rPr lang="en-US" dirty="0"/>
              <a:t>Treasury encourages recipients to include a description of the population they are serving, the desired impact, and how this impact will be measured.</a:t>
            </a:r>
          </a:p>
          <a:p>
            <a:pPr>
              <a:buFontTx/>
              <a:buChar char="-"/>
            </a:pPr>
            <a:r>
              <a:rPr lang="en-US" dirty="0"/>
              <a:t>Dates/timeline</a:t>
            </a:r>
          </a:p>
        </p:txBody>
      </p:sp>
    </p:spTree>
    <p:extLst>
      <p:ext uri="{BB962C8B-B14F-4D97-AF65-F5344CB8AC3E}">
        <p14:creationId xmlns:p14="http://schemas.microsoft.com/office/powerpoint/2010/main" val="2197698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13382-F84C-4D2E-9966-2F53381551BB}"/>
              </a:ext>
            </a:extLst>
          </p:cNvPr>
          <p:cNvSpPr>
            <a:spLocks noGrp="1"/>
          </p:cNvSpPr>
          <p:nvPr>
            <p:ph type="title"/>
          </p:nvPr>
        </p:nvSpPr>
        <p:spPr/>
        <p:txBody>
          <a:bodyPr/>
          <a:lstStyle/>
          <a:p>
            <a:r>
              <a:rPr lang="en-US" dirty="0"/>
              <a:t>Thank you &amp; Questions</a:t>
            </a:r>
          </a:p>
        </p:txBody>
      </p:sp>
      <p:sp>
        <p:nvSpPr>
          <p:cNvPr id="3" name="Content Placeholder 2">
            <a:extLst>
              <a:ext uri="{FF2B5EF4-FFF2-40B4-BE49-F238E27FC236}">
                <a16:creationId xmlns:a16="http://schemas.microsoft.com/office/drawing/2014/main" id="{6B0F1DD0-22BC-43BD-B222-320202FF5C9D}"/>
              </a:ext>
            </a:extLst>
          </p:cNvPr>
          <p:cNvSpPr>
            <a:spLocks noGrp="1"/>
          </p:cNvSpPr>
          <p:nvPr>
            <p:ph idx="1"/>
          </p:nvPr>
        </p:nvSpPr>
        <p:spPr/>
        <p:txBody>
          <a:bodyPr/>
          <a:lstStyle/>
          <a:p>
            <a:pPr marL="0" indent="0">
              <a:buNone/>
            </a:pPr>
            <a:r>
              <a:rPr lang="en-US" dirty="0"/>
              <a:t>Neal Goldberg</a:t>
            </a:r>
          </a:p>
          <a:p>
            <a:pPr marL="0" indent="0">
              <a:buNone/>
            </a:pPr>
            <a:r>
              <a:rPr lang="en-US" dirty="0"/>
              <a:t>Legislative Advocate</a:t>
            </a:r>
          </a:p>
          <a:p>
            <a:pPr marL="0" indent="0">
              <a:buNone/>
            </a:pPr>
            <a:r>
              <a:rPr lang="en-US" dirty="0"/>
              <a:t>State and Federal Relations</a:t>
            </a:r>
          </a:p>
          <a:p>
            <a:pPr marL="0" indent="0">
              <a:buNone/>
            </a:pPr>
            <a:r>
              <a:rPr lang="en-US" dirty="0">
                <a:hlinkClick r:id="rId2"/>
              </a:rPr>
              <a:t>ngoldberg@memun.org</a:t>
            </a:r>
            <a:endParaRPr lang="en-US" dirty="0"/>
          </a:p>
          <a:p>
            <a:pPr marL="0" indent="0">
              <a:buNone/>
            </a:pPr>
            <a:r>
              <a:rPr lang="en-US" dirty="0"/>
              <a:t>207-623-8428 x2208</a:t>
            </a:r>
          </a:p>
        </p:txBody>
      </p:sp>
      <p:pic>
        <p:nvPicPr>
          <p:cNvPr id="5" name="Picture 4" descr="Text&#10;&#10;Description automatically generated">
            <a:extLst>
              <a:ext uri="{FF2B5EF4-FFF2-40B4-BE49-F238E27FC236}">
                <a16:creationId xmlns:a16="http://schemas.microsoft.com/office/drawing/2014/main" id="{EFE7FAAF-828B-487C-A4E5-AF7B6286F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918" y="2428326"/>
            <a:ext cx="4585936" cy="2238001"/>
          </a:xfrm>
          <a:prstGeom prst="rect">
            <a:avLst/>
          </a:prstGeom>
        </p:spPr>
      </p:pic>
    </p:spTree>
    <p:extLst>
      <p:ext uri="{BB962C8B-B14F-4D97-AF65-F5344CB8AC3E}">
        <p14:creationId xmlns:p14="http://schemas.microsoft.com/office/powerpoint/2010/main" val="11328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5E9D18-DB8B-4A5B-8167-C5518F226986}"/>
              </a:ext>
            </a:extLst>
          </p:cNvPr>
          <p:cNvPicPr>
            <a:picLocks noChangeAspect="1"/>
          </p:cNvPicPr>
          <p:nvPr/>
        </p:nvPicPr>
        <p:blipFill>
          <a:blip r:embed="rId2"/>
          <a:stretch>
            <a:fillRect/>
          </a:stretch>
        </p:blipFill>
        <p:spPr>
          <a:xfrm>
            <a:off x="4326555" y="141715"/>
            <a:ext cx="6611273" cy="5696745"/>
          </a:xfrm>
          <a:prstGeom prst="rect">
            <a:avLst/>
          </a:prstGeom>
        </p:spPr>
      </p:pic>
      <p:sp>
        <p:nvSpPr>
          <p:cNvPr id="4" name="Title 1">
            <a:extLst>
              <a:ext uri="{FF2B5EF4-FFF2-40B4-BE49-F238E27FC236}">
                <a16:creationId xmlns:a16="http://schemas.microsoft.com/office/drawing/2014/main" id="{44A087CF-AA6B-4A08-8996-20CEBBAA766F}"/>
              </a:ext>
            </a:extLst>
          </p:cNvPr>
          <p:cNvSpPr txBox="1">
            <a:spLocks/>
          </p:cNvSpPr>
          <p:nvPr/>
        </p:nvSpPr>
        <p:spPr>
          <a:xfrm>
            <a:off x="361081" y="507477"/>
            <a:ext cx="3195935" cy="598948"/>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Recipient  Tiers</a:t>
            </a:r>
            <a:br>
              <a:rPr lang="en-US" dirty="0"/>
            </a:br>
            <a:endParaRPr lang="en-US" dirty="0"/>
          </a:p>
        </p:txBody>
      </p:sp>
      <p:sp>
        <p:nvSpPr>
          <p:cNvPr id="5" name="Oval 4">
            <a:extLst>
              <a:ext uri="{FF2B5EF4-FFF2-40B4-BE49-F238E27FC236}">
                <a16:creationId xmlns:a16="http://schemas.microsoft.com/office/drawing/2014/main" id="{AA570872-045F-4501-90D3-F7B15231F7CF}"/>
              </a:ext>
            </a:extLst>
          </p:cNvPr>
          <p:cNvSpPr/>
          <p:nvPr/>
        </p:nvSpPr>
        <p:spPr>
          <a:xfrm>
            <a:off x="4326555" y="5020056"/>
            <a:ext cx="2851485" cy="95097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86E8976-2C20-4137-A1E6-C497BA29DE77}"/>
              </a:ext>
            </a:extLst>
          </p:cNvPr>
          <p:cNvSpPr/>
          <p:nvPr/>
        </p:nvSpPr>
        <p:spPr>
          <a:xfrm>
            <a:off x="8046721" y="3209544"/>
            <a:ext cx="1755648" cy="27614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55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1819-7226-4D9F-AAAC-7D4E20DBC9F6}"/>
              </a:ext>
            </a:extLst>
          </p:cNvPr>
          <p:cNvSpPr>
            <a:spLocks noGrp="1"/>
          </p:cNvSpPr>
          <p:nvPr>
            <p:ph type="title"/>
          </p:nvPr>
        </p:nvSpPr>
        <p:spPr/>
        <p:txBody>
          <a:bodyPr/>
          <a:lstStyle/>
          <a:p>
            <a:r>
              <a:rPr lang="en-US" dirty="0"/>
              <a:t>Resources</a:t>
            </a:r>
            <a:br>
              <a:rPr lang="en-US" dirty="0"/>
            </a:br>
            <a:endParaRPr lang="en-US" dirty="0"/>
          </a:p>
        </p:txBody>
      </p:sp>
      <p:sp>
        <p:nvSpPr>
          <p:cNvPr id="3" name="Content Placeholder 2">
            <a:extLst>
              <a:ext uri="{FF2B5EF4-FFF2-40B4-BE49-F238E27FC236}">
                <a16:creationId xmlns:a16="http://schemas.microsoft.com/office/drawing/2014/main" id="{78885451-A76A-4E72-AF3A-E963536FDF92}"/>
              </a:ext>
            </a:extLst>
          </p:cNvPr>
          <p:cNvSpPr>
            <a:spLocks noGrp="1"/>
          </p:cNvSpPr>
          <p:nvPr>
            <p:ph sz="half" idx="1"/>
          </p:nvPr>
        </p:nvSpPr>
        <p:spPr>
          <a:xfrm>
            <a:off x="1449217" y="1992590"/>
            <a:ext cx="8592419" cy="3448595"/>
          </a:xfrm>
        </p:spPr>
        <p:txBody>
          <a:bodyPr>
            <a:normAutofit fontScale="85000" lnSpcReduction="20000"/>
          </a:bodyPr>
          <a:lstStyle/>
          <a:p>
            <a:pPr marL="0" indent="0" algn="l">
              <a:buNone/>
            </a:pPr>
            <a:r>
              <a:rPr lang="en-US" b="1" dirty="0">
                <a:solidFill>
                  <a:srgbClr val="00B0F0"/>
                </a:solidFill>
                <a:latin typeface="Source Sans Pro" panose="020B0503030403020204" pitchFamily="34" charset="0"/>
                <a:hlinkClick r:id="rId2">
                  <a:extLst>
                    <a:ext uri="{A12FA001-AC4F-418D-AE19-62706E023703}">
                      <ahyp:hlinkClr xmlns:ahyp="http://schemas.microsoft.com/office/drawing/2018/hyperlinkcolor" val="tx"/>
                    </a:ext>
                  </a:extLst>
                </a:hlinkClick>
              </a:rPr>
              <a:t>Final Rule Summary</a:t>
            </a:r>
            <a:endParaRPr lang="en-US" b="1" i="0" u="none" strike="noStrike" dirty="0">
              <a:solidFill>
                <a:srgbClr val="00B0F0"/>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endParaRPr>
          </a:p>
          <a:p>
            <a:pPr marL="0" indent="0" algn="l">
              <a:buNone/>
            </a:pPr>
            <a:r>
              <a:rPr lang="en-US" b="0" i="0" u="none" strike="noStrike" dirty="0">
                <a:solidFill>
                  <a:srgbClr val="FA2B5C"/>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**Project and Expenditure Report</a:t>
            </a:r>
            <a:r>
              <a:rPr lang="en-US" b="0" i="0" dirty="0">
                <a:solidFill>
                  <a:srgbClr val="393B3E"/>
                </a:solidFill>
                <a:effectLst/>
                <a:latin typeface="Source Sans Pro" panose="020B0503030403020204" pitchFamily="34" charset="0"/>
              </a:rPr>
              <a:t> -  submission of the Project and Expenditure Report</a:t>
            </a:r>
          </a:p>
          <a:p>
            <a:pPr marL="0" indent="0" algn="l">
              <a:buNone/>
            </a:pPr>
            <a:r>
              <a:rPr lang="en-US" b="0" i="0" u="none" strike="noStrike" dirty="0">
                <a:solidFill>
                  <a:srgbClr val="0053A3"/>
                </a:solidFill>
                <a:effectLst/>
                <a:latin typeface="Source Sans Pro" panose="020B0503030403020204" pitchFamily="34" charset="0"/>
                <a:hlinkClick r:id="rId4"/>
              </a:rPr>
              <a:t>Reporting Tiers</a:t>
            </a:r>
            <a:r>
              <a:rPr lang="en-US" b="0" i="0" dirty="0">
                <a:solidFill>
                  <a:srgbClr val="393B3E"/>
                </a:solidFill>
                <a:effectLst/>
                <a:latin typeface="Source Sans Pro" panose="020B0503030403020204" pitchFamily="34" charset="0"/>
              </a:rPr>
              <a:t> - overview of each reporting tier and how to identify the reporting tier for a jurisdiction</a:t>
            </a:r>
          </a:p>
          <a:p>
            <a:pPr marL="0" indent="0" algn="l">
              <a:buNone/>
            </a:pPr>
            <a:r>
              <a:rPr lang="en-US" b="0" i="0" u="none" strike="noStrike" dirty="0">
                <a:solidFill>
                  <a:srgbClr val="0053A3"/>
                </a:solidFill>
                <a:effectLst/>
                <a:latin typeface="Source Sans Pro" panose="020B0503030403020204" pitchFamily="34" charset="0"/>
                <a:hlinkClick r:id="rId5"/>
              </a:rPr>
              <a:t>**Account Creation and Login</a:t>
            </a:r>
            <a:r>
              <a:rPr lang="en-US" b="0" i="0" dirty="0">
                <a:solidFill>
                  <a:srgbClr val="393B3E"/>
                </a:solidFill>
                <a:effectLst/>
                <a:latin typeface="Source Sans Pro" panose="020B0503030403020204" pitchFamily="34" charset="0"/>
              </a:rPr>
              <a:t> - creation of account in Treasury’s Portal through ID.me or Login.gov</a:t>
            </a:r>
          </a:p>
          <a:p>
            <a:pPr marL="0" indent="0" algn="l">
              <a:buNone/>
            </a:pPr>
            <a:r>
              <a:rPr lang="en-US" b="0" i="0" u="none" strike="noStrike" dirty="0">
                <a:solidFill>
                  <a:srgbClr val="0053A3"/>
                </a:solidFill>
                <a:effectLst/>
                <a:latin typeface="Source Sans Pro" panose="020B0503030403020204" pitchFamily="34" charset="0"/>
                <a:hlinkClick r:id="rId6"/>
              </a:rPr>
              <a:t>User Roles</a:t>
            </a:r>
            <a:r>
              <a:rPr lang="en-US" b="0" i="0" dirty="0">
                <a:solidFill>
                  <a:srgbClr val="393B3E"/>
                </a:solidFill>
                <a:effectLst/>
                <a:latin typeface="Source Sans Pro" panose="020B0503030403020204" pitchFamily="34" charset="0"/>
              </a:rPr>
              <a:t> - assignment and updates of user roles in Treasury’s Portal</a:t>
            </a:r>
          </a:p>
          <a:p>
            <a:pPr marL="0" indent="0" algn="l">
              <a:buNone/>
            </a:pPr>
            <a:r>
              <a:rPr lang="en-US" b="0" i="0" u="none" strike="noStrike" dirty="0">
                <a:solidFill>
                  <a:srgbClr val="0053A3"/>
                </a:solidFill>
                <a:effectLst/>
                <a:latin typeface="Source Sans Pro" panose="020B0503030403020204" pitchFamily="34" charset="0"/>
                <a:hlinkClick r:id="rId7"/>
              </a:rPr>
              <a:t>Bulk Uploads</a:t>
            </a:r>
            <a:r>
              <a:rPr lang="en-US" b="0" i="0" dirty="0">
                <a:solidFill>
                  <a:srgbClr val="393B3E"/>
                </a:solidFill>
                <a:effectLst/>
                <a:latin typeface="Source Sans Pro" panose="020B0503030403020204" pitchFamily="34" charset="0"/>
              </a:rPr>
              <a:t> - overview of submitting bulk uploads in Treasury’s Portal</a:t>
            </a:r>
          </a:p>
          <a:p>
            <a:pPr marL="0" indent="0" algn="l">
              <a:buNone/>
            </a:pPr>
            <a:r>
              <a:rPr lang="en-US" b="0" i="0" u="none" strike="sngStrike" dirty="0">
                <a:solidFill>
                  <a:srgbClr val="0053A3"/>
                </a:solidFill>
                <a:effectLst/>
                <a:latin typeface="Source Sans Pro" panose="020B0503030403020204" pitchFamily="34" charset="0"/>
                <a:hlinkClick r:id="rId8"/>
              </a:rPr>
              <a:t>Interim Report and Recovery Plan</a:t>
            </a:r>
            <a:r>
              <a:rPr lang="en-US" b="0" i="0" strike="sngStrike" dirty="0">
                <a:solidFill>
                  <a:srgbClr val="393B3E"/>
                </a:solidFill>
                <a:effectLst/>
                <a:latin typeface="Source Sans Pro" panose="020B0503030403020204" pitchFamily="34" charset="0"/>
              </a:rPr>
              <a:t>- submission of Interim Reports and Recovery Plans using Treasury’s Portal</a:t>
            </a:r>
          </a:p>
          <a:p>
            <a:pPr marL="0" indent="0">
              <a:buNone/>
            </a:pPr>
            <a:endParaRPr lang="en-US" dirty="0"/>
          </a:p>
        </p:txBody>
      </p:sp>
    </p:spTree>
    <p:extLst>
      <p:ext uri="{BB962C8B-B14F-4D97-AF65-F5344CB8AC3E}">
        <p14:creationId xmlns:p14="http://schemas.microsoft.com/office/powerpoint/2010/main" val="17320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5814-FC46-44F6-86F3-232D5FF732DB}"/>
              </a:ext>
            </a:extLst>
          </p:cNvPr>
          <p:cNvSpPr>
            <a:spLocks noGrp="1"/>
          </p:cNvSpPr>
          <p:nvPr>
            <p:ph type="title"/>
          </p:nvPr>
        </p:nvSpPr>
        <p:spPr/>
        <p:txBody>
          <a:bodyPr/>
          <a:lstStyle/>
          <a:p>
            <a:r>
              <a:rPr lang="en-US" dirty="0"/>
              <a:t>Treasury’s Disclaimer</a:t>
            </a:r>
          </a:p>
        </p:txBody>
      </p:sp>
      <p:sp>
        <p:nvSpPr>
          <p:cNvPr id="3" name="Content Placeholder 2">
            <a:extLst>
              <a:ext uri="{FF2B5EF4-FFF2-40B4-BE49-F238E27FC236}">
                <a16:creationId xmlns:a16="http://schemas.microsoft.com/office/drawing/2014/main" id="{A99FB450-9B5A-451E-87C2-F262B4EE694A}"/>
              </a:ext>
            </a:extLst>
          </p:cNvPr>
          <p:cNvSpPr>
            <a:spLocks noGrp="1"/>
          </p:cNvSpPr>
          <p:nvPr>
            <p:ph sz="half" idx="1"/>
          </p:nvPr>
        </p:nvSpPr>
        <p:spPr>
          <a:xfrm>
            <a:off x="1447330" y="2010878"/>
            <a:ext cx="9196286" cy="3448595"/>
          </a:xfrm>
        </p:spPr>
        <p:txBody>
          <a:bodyPr/>
          <a:lstStyle/>
          <a:p>
            <a:r>
              <a:rPr lang="en-US" dirty="0"/>
              <a:t>Recipients should note that Treasury does not pre-approve specific projects under the Coronavirus State and Local Fiscal Recovery Funds; each recipient should review the final rule to make its own assessment of whether its intended projects meets the eligibility criteria in the rule.  </a:t>
            </a:r>
            <a:r>
              <a:rPr lang="en-US" dirty="0">
                <a:hlinkClick r:id="rId2"/>
              </a:rPr>
              <a:t>(Submitted 2021 Interim Reports)</a:t>
            </a:r>
            <a:endParaRPr lang="en-US" dirty="0"/>
          </a:p>
          <a:p>
            <a:r>
              <a:rPr lang="en-US" dirty="0"/>
              <a:t>According to a </a:t>
            </a:r>
            <a:r>
              <a:rPr lang="en-US" dirty="0">
                <a:hlinkClick r:id="rId3"/>
              </a:rPr>
              <a:t>January 2022 presentation</a:t>
            </a:r>
            <a:r>
              <a:rPr lang="en-US" dirty="0"/>
              <a:t>, “Treasury will issue additional reporting guidance ahead of reports due April 30” (slide 24). </a:t>
            </a:r>
          </a:p>
        </p:txBody>
      </p:sp>
    </p:spTree>
    <p:extLst>
      <p:ext uri="{BB962C8B-B14F-4D97-AF65-F5344CB8AC3E}">
        <p14:creationId xmlns:p14="http://schemas.microsoft.com/office/powerpoint/2010/main" val="214912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45EF9A-FA19-4F81-82F3-FF9A7E06EA3F}"/>
              </a:ext>
            </a:extLst>
          </p:cNvPr>
          <p:cNvSpPr/>
          <p:nvPr/>
        </p:nvSpPr>
        <p:spPr>
          <a:xfrm>
            <a:off x="1317768" y="4235116"/>
            <a:ext cx="4778232" cy="1010042"/>
          </a:xfrm>
          <a:prstGeom prst="rect">
            <a:avLst/>
          </a:prstGeom>
          <a:solidFill>
            <a:srgbClr val="B71E42">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23641C-8EA1-4785-AB6C-DED9FA9C25E5}"/>
              </a:ext>
            </a:extLst>
          </p:cNvPr>
          <p:cNvSpPr>
            <a:spLocks noGrp="1"/>
          </p:cNvSpPr>
          <p:nvPr>
            <p:ph type="title"/>
          </p:nvPr>
        </p:nvSpPr>
        <p:spPr/>
        <p:txBody>
          <a:bodyPr/>
          <a:lstStyle/>
          <a:p>
            <a:r>
              <a:rPr lang="en-US" dirty="0"/>
              <a:t>Treasury’s Portal is </a:t>
            </a:r>
            <a:r>
              <a:rPr lang="en-US" dirty="0">
                <a:solidFill>
                  <a:srgbClr val="00B050"/>
                </a:solidFill>
              </a:rPr>
              <a:t>OPEN, </a:t>
            </a:r>
            <a:r>
              <a:rPr lang="en-US" dirty="0"/>
              <a:t>but not live</a:t>
            </a:r>
          </a:p>
        </p:txBody>
      </p:sp>
      <p:sp>
        <p:nvSpPr>
          <p:cNvPr id="3" name="Content Placeholder 2">
            <a:extLst>
              <a:ext uri="{FF2B5EF4-FFF2-40B4-BE49-F238E27FC236}">
                <a16:creationId xmlns:a16="http://schemas.microsoft.com/office/drawing/2014/main" id="{805CAE3A-9FB5-4BFD-BC32-56FC8A9287C9}"/>
              </a:ext>
            </a:extLst>
          </p:cNvPr>
          <p:cNvSpPr>
            <a:spLocks noGrp="1"/>
          </p:cNvSpPr>
          <p:nvPr>
            <p:ph idx="1"/>
          </p:nvPr>
        </p:nvSpPr>
        <p:spPr>
          <a:xfrm>
            <a:off x="1317768" y="2015732"/>
            <a:ext cx="4926916" cy="3450613"/>
          </a:xfrm>
        </p:spPr>
        <p:txBody>
          <a:bodyPr>
            <a:normAutofit lnSpcReduction="10000"/>
          </a:bodyPr>
          <a:lstStyle/>
          <a:p>
            <a:pPr marL="0" indent="0">
              <a:buNone/>
            </a:pPr>
            <a:r>
              <a:rPr lang="en-US" dirty="0">
                <a:hlinkClick r:id="rId2"/>
              </a:rPr>
              <a:t>Account Creation </a:t>
            </a:r>
            <a:r>
              <a:rPr lang="en-US" dirty="0"/>
              <a:t>@ ID.me </a:t>
            </a:r>
          </a:p>
          <a:p>
            <a:pPr>
              <a:spcBef>
                <a:spcPts val="0"/>
              </a:spcBef>
            </a:pPr>
            <a:r>
              <a:rPr lang="en-US" dirty="0"/>
              <a:t>Three Steps</a:t>
            </a:r>
          </a:p>
          <a:p>
            <a:pPr marL="914400" lvl="1" indent="-457200">
              <a:spcBef>
                <a:spcPts val="0"/>
              </a:spcBef>
              <a:buFont typeface="+mj-lt"/>
              <a:buAutoNum type="arabicPeriod"/>
            </a:pPr>
            <a:r>
              <a:rPr lang="en-US" kern="600" dirty="0"/>
              <a:t>Verify your email</a:t>
            </a:r>
          </a:p>
          <a:p>
            <a:pPr marL="914400" lvl="1" indent="-457200">
              <a:spcBef>
                <a:spcPts val="0"/>
              </a:spcBef>
              <a:buFont typeface="+mj-lt"/>
              <a:buAutoNum type="arabicPeriod"/>
            </a:pPr>
            <a:r>
              <a:rPr lang="en-US" kern="600" dirty="0"/>
              <a:t>Set up two-factor authentication</a:t>
            </a:r>
          </a:p>
          <a:p>
            <a:pPr marL="914400" lvl="1" indent="-457200">
              <a:spcBef>
                <a:spcPts val="0"/>
              </a:spcBef>
              <a:buFont typeface="+mj-lt"/>
              <a:buAutoNum type="arabicPeriod"/>
            </a:pPr>
            <a:r>
              <a:rPr lang="en-US" kern="600" dirty="0"/>
              <a:t>Verify your identify</a:t>
            </a:r>
          </a:p>
          <a:p>
            <a:pPr marL="0" indent="0">
              <a:buNone/>
            </a:pPr>
            <a:endParaRPr lang="en-US" dirty="0"/>
          </a:p>
          <a:p>
            <a:pPr marL="0" indent="0">
              <a:buNone/>
            </a:pPr>
            <a:r>
              <a:rPr lang="en-US" dirty="0"/>
              <a:t>Treasury’s American Rescue Plan Reporting and Compliance </a:t>
            </a:r>
            <a:r>
              <a:rPr lang="en-US" b="1" dirty="0">
                <a:solidFill>
                  <a:srgbClr val="00B050"/>
                </a:solidFill>
                <a:hlinkClick r:id="rId3">
                  <a:extLst>
                    <a:ext uri="{A12FA001-AC4F-418D-AE19-62706E023703}">
                      <ahyp:hlinkClr xmlns:ahyp="http://schemas.microsoft.com/office/drawing/2018/hyperlinkcolor" val="tx"/>
                    </a:ext>
                  </a:extLst>
                </a:hlinkClick>
              </a:rPr>
              <a:t>Portal</a:t>
            </a:r>
            <a:endParaRPr lang="en-US" b="1" dirty="0">
              <a:solidFill>
                <a:srgbClr val="00B050"/>
              </a:solidFill>
            </a:endParaRPr>
          </a:p>
          <a:p>
            <a:pPr lvl="1"/>
            <a:r>
              <a:rPr lang="en-US" dirty="0">
                <a:hlinkClick r:id="rId4"/>
              </a:rPr>
              <a:t>User Guide</a:t>
            </a:r>
            <a:endParaRPr lang="en-US" dirty="0"/>
          </a:p>
          <a:p>
            <a:pPr marL="0" indent="0">
              <a:buNone/>
            </a:pPr>
            <a:endParaRPr lang="en-US" dirty="0"/>
          </a:p>
        </p:txBody>
      </p:sp>
      <p:pic>
        <p:nvPicPr>
          <p:cNvPr id="5" name="Picture 4">
            <a:extLst>
              <a:ext uri="{FF2B5EF4-FFF2-40B4-BE49-F238E27FC236}">
                <a16:creationId xmlns:a16="http://schemas.microsoft.com/office/drawing/2014/main" id="{B5D3184C-6F18-475D-A17D-B576D14B808F}"/>
              </a:ext>
            </a:extLst>
          </p:cNvPr>
          <p:cNvPicPr>
            <a:picLocks noChangeAspect="1"/>
          </p:cNvPicPr>
          <p:nvPr/>
        </p:nvPicPr>
        <p:blipFill>
          <a:blip r:embed="rId5"/>
          <a:stretch>
            <a:fillRect/>
          </a:stretch>
        </p:blipFill>
        <p:spPr>
          <a:xfrm>
            <a:off x="6441529" y="2015732"/>
            <a:ext cx="5220429" cy="3229426"/>
          </a:xfrm>
          <a:prstGeom prst="rect">
            <a:avLst/>
          </a:prstGeom>
        </p:spPr>
      </p:pic>
    </p:spTree>
    <p:extLst>
      <p:ext uri="{BB962C8B-B14F-4D97-AF65-F5344CB8AC3E}">
        <p14:creationId xmlns:p14="http://schemas.microsoft.com/office/powerpoint/2010/main" val="118320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47E9-23EA-4503-A791-EAD281FB66F2}"/>
              </a:ext>
            </a:extLst>
          </p:cNvPr>
          <p:cNvSpPr>
            <a:spLocks noGrp="1"/>
          </p:cNvSpPr>
          <p:nvPr>
            <p:ph type="title"/>
          </p:nvPr>
        </p:nvSpPr>
        <p:spPr/>
        <p:txBody>
          <a:bodyPr/>
          <a:lstStyle/>
          <a:p>
            <a:r>
              <a:rPr lang="en-US" dirty="0"/>
              <a:t>Reporting - </a:t>
            </a:r>
            <a:r>
              <a:rPr lang="en-US" dirty="0">
                <a:solidFill>
                  <a:srgbClr val="FF0000"/>
                </a:solidFill>
              </a:rPr>
              <a:t>User Roles</a:t>
            </a:r>
          </a:p>
        </p:txBody>
      </p:sp>
      <p:sp>
        <p:nvSpPr>
          <p:cNvPr id="3" name="Content Placeholder 2">
            <a:extLst>
              <a:ext uri="{FF2B5EF4-FFF2-40B4-BE49-F238E27FC236}">
                <a16:creationId xmlns:a16="http://schemas.microsoft.com/office/drawing/2014/main" id="{505DB54B-8CE1-40E6-BD67-1DF9E471AB3A}"/>
              </a:ext>
            </a:extLst>
          </p:cNvPr>
          <p:cNvSpPr>
            <a:spLocks noGrp="1"/>
          </p:cNvSpPr>
          <p:nvPr>
            <p:ph sz="half" idx="1"/>
          </p:nvPr>
        </p:nvSpPr>
        <p:spPr>
          <a:xfrm>
            <a:off x="1060704" y="2010878"/>
            <a:ext cx="10232136" cy="3887002"/>
          </a:xfrm>
        </p:spPr>
        <p:txBody>
          <a:bodyPr>
            <a:normAutofit/>
          </a:bodyPr>
          <a:lstStyle/>
          <a:p>
            <a:pPr>
              <a:spcBef>
                <a:spcPts val="600"/>
              </a:spcBef>
            </a:pPr>
            <a:r>
              <a:rPr lang="en-US" b="1" u="sng" dirty="0"/>
              <a:t>Account Administrator </a:t>
            </a:r>
            <a:r>
              <a:rPr lang="en-US" sz="1600" dirty="0"/>
              <a:t>has the administrative role of maintaining the names and contact information of the designated individuals for reporting. The Account Administrator is responsible for making any changes or updates to the user roles as needed over the award period. We recommend that the Account Administrator identify an individual to serve in his/her place in the event of staff changes.</a:t>
            </a:r>
          </a:p>
          <a:p>
            <a:pPr>
              <a:spcBef>
                <a:spcPts val="600"/>
              </a:spcBef>
            </a:pPr>
            <a:r>
              <a:rPr lang="en-US" b="1" u="sng" dirty="0"/>
              <a:t>Point of Contact for Reporting</a:t>
            </a:r>
            <a:r>
              <a:rPr lang="en-US" u="sng" dirty="0"/>
              <a:t> </a:t>
            </a:r>
            <a:r>
              <a:rPr lang="en-US" sz="1600" dirty="0"/>
              <a:t>is the primary contact for receiving official Treasury notifications about reporting, including alerts about upcoming reporting, requirements and deadlines, and is responsible for completing reports.  </a:t>
            </a:r>
          </a:p>
          <a:p>
            <a:pPr>
              <a:spcBef>
                <a:spcPts val="600"/>
              </a:spcBef>
            </a:pPr>
            <a:r>
              <a:rPr lang="en-US" b="1" u="sng" dirty="0"/>
              <a:t>Authorized Representative for Reporting </a:t>
            </a:r>
            <a:r>
              <a:rPr lang="en-US" sz="1500" dirty="0"/>
              <a:t>or ARR is responsible for certifying and submitting official reports on behalf of the recipient. Treasury will accept reports or other official communications only when submitted by the Authorized Representative for Reporting. </a:t>
            </a:r>
          </a:p>
          <a:p>
            <a:pPr marL="0" indent="0">
              <a:spcBef>
                <a:spcPts val="600"/>
              </a:spcBef>
              <a:buNone/>
            </a:pPr>
            <a:r>
              <a:rPr lang="en-US" u="sng" dirty="0"/>
              <a:t>** The same person can serve all three roles** Wise to have at least two with authorization**</a:t>
            </a:r>
          </a:p>
        </p:txBody>
      </p:sp>
    </p:spTree>
    <p:extLst>
      <p:ext uri="{BB962C8B-B14F-4D97-AF65-F5344CB8AC3E}">
        <p14:creationId xmlns:p14="http://schemas.microsoft.com/office/powerpoint/2010/main" val="222427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139C6-75FA-47F7-83C9-9690A84EFE99}"/>
              </a:ext>
            </a:extLst>
          </p:cNvPr>
          <p:cNvSpPr>
            <a:spLocks noGrp="1"/>
          </p:cNvSpPr>
          <p:nvPr>
            <p:ph type="title"/>
          </p:nvPr>
        </p:nvSpPr>
        <p:spPr>
          <a:xfrm>
            <a:off x="1444671" y="1984917"/>
            <a:ext cx="3294597" cy="1061173"/>
          </a:xfrm>
        </p:spPr>
        <p:txBody>
          <a:bodyPr/>
          <a:lstStyle/>
          <a:p>
            <a:pPr algn="ctr"/>
            <a:r>
              <a:rPr lang="en-US" dirty="0"/>
              <a:t>SLT Portal Landing Page</a:t>
            </a:r>
          </a:p>
        </p:txBody>
      </p:sp>
      <p:pic>
        <p:nvPicPr>
          <p:cNvPr id="6" name="Content Placeholder 5">
            <a:extLst>
              <a:ext uri="{FF2B5EF4-FFF2-40B4-BE49-F238E27FC236}">
                <a16:creationId xmlns:a16="http://schemas.microsoft.com/office/drawing/2014/main" id="{22EB89AF-CEF5-461F-8058-36EECF2C077B}"/>
              </a:ext>
            </a:extLst>
          </p:cNvPr>
          <p:cNvPicPr>
            <a:picLocks noGrp="1" noChangeAspect="1"/>
          </p:cNvPicPr>
          <p:nvPr>
            <p:ph idx="1"/>
          </p:nvPr>
        </p:nvPicPr>
        <p:blipFill>
          <a:blip r:embed="rId2"/>
          <a:stretch>
            <a:fillRect/>
          </a:stretch>
        </p:blipFill>
        <p:spPr>
          <a:xfrm>
            <a:off x="5931557" y="145943"/>
            <a:ext cx="3925229" cy="5800294"/>
          </a:xfrm>
        </p:spPr>
      </p:pic>
      <p:sp>
        <p:nvSpPr>
          <p:cNvPr id="4" name="Text Placeholder 3">
            <a:extLst>
              <a:ext uri="{FF2B5EF4-FFF2-40B4-BE49-F238E27FC236}">
                <a16:creationId xmlns:a16="http://schemas.microsoft.com/office/drawing/2014/main" id="{3E8005E3-336A-4C63-AF45-88DFDB89089D}"/>
              </a:ext>
            </a:extLst>
          </p:cNvPr>
          <p:cNvSpPr>
            <a:spLocks noGrp="1"/>
          </p:cNvSpPr>
          <p:nvPr>
            <p:ph type="body" sz="half" idx="2"/>
          </p:nvPr>
        </p:nvSpPr>
        <p:spPr>
          <a:xfrm>
            <a:off x="1444671" y="3205491"/>
            <a:ext cx="3294597" cy="2248181"/>
          </a:xfrm>
        </p:spPr>
        <p:txBody>
          <a:bodyPr/>
          <a:lstStyle/>
          <a:p>
            <a:r>
              <a:rPr lang="en-US" dirty="0">
                <a:hlinkClick r:id="rId3"/>
              </a:rPr>
              <a:t>https://api.id.me/en/session/new</a:t>
            </a:r>
            <a:r>
              <a:rPr lang="en-US" dirty="0"/>
              <a:t> </a:t>
            </a:r>
          </a:p>
          <a:p>
            <a:endParaRPr lang="en-US" dirty="0"/>
          </a:p>
        </p:txBody>
      </p:sp>
    </p:spTree>
    <p:extLst>
      <p:ext uri="{BB962C8B-B14F-4D97-AF65-F5344CB8AC3E}">
        <p14:creationId xmlns:p14="http://schemas.microsoft.com/office/powerpoint/2010/main" val="231570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9AD47C-A127-4422-A31C-12C984B30EC4}"/>
              </a:ext>
            </a:extLst>
          </p:cNvPr>
          <p:cNvSpPr>
            <a:spLocks noGrp="1"/>
          </p:cNvSpPr>
          <p:nvPr>
            <p:ph type="title"/>
          </p:nvPr>
        </p:nvSpPr>
        <p:spPr/>
        <p:txBody>
          <a:bodyPr/>
          <a:lstStyle/>
          <a:p>
            <a:r>
              <a:rPr lang="en-US" dirty="0"/>
              <a:t>Successful Login! Look on the Left Panel. </a:t>
            </a:r>
          </a:p>
        </p:txBody>
      </p:sp>
      <p:pic>
        <p:nvPicPr>
          <p:cNvPr id="7" name="Picture 6">
            <a:extLst>
              <a:ext uri="{FF2B5EF4-FFF2-40B4-BE49-F238E27FC236}">
                <a16:creationId xmlns:a16="http://schemas.microsoft.com/office/drawing/2014/main" id="{123DC217-66BA-4A86-856C-C69319FCF520}"/>
              </a:ext>
            </a:extLst>
          </p:cNvPr>
          <p:cNvPicPr>
            <a:picLocks noChangeAspect="1"/>
          </p:cNvPicPr>
          <p:nvPr/>
        </p:nvPicPr>
        <p:blipFill>
          <a:blip r:embed="rId2"/>
          <a:stretch>
            <a:fillRect/>
          </a:stretch>
        </p:blipFill>
        <p:spPr>
          <a:xfrm>
            <a:off x="789272" y="1853753"/>
            <a:ext cx="10780293" cy="4720301"/>
          </a:xfrm>
          <a:prstGeom prst="rect">
            <a:avLst/>
          </a:prstGeom>
        </p:spPr>
      </p:pic>
      <p:sp>
        <p:nvSpPr>
          <p:cNvPr id="8" name="Oval 7">
            <a:extLst>
              <a:ext uri="{FF2B5EF4-FFF2-40B4-BE49-F238E27FC236}">
                <a16:creationId xmlns:a16="http://schemas.microsoft.com/office/drawing/2014/main" id="{F3A3DFF9-A316-4D8B-A686-EC3952D39A42}"/>
              </a:ext>
            </a:extLst>
          </p:cNvPr>
          <p:cNvSpPr/>
          <p:nvPr/>
        </p:nvSpPr>
        <p:spPr>
          <a:xfrm>
            <a:off x="1020279" y="2849077"/>
            <a:ext cx="1106905" cy="2983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400573081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4230</TotalTime>
  <Words>1138</Words>
  <Application>Microsoft Office PowerPoint</Application>
  <PresentationFormat>Widescreen</PresentationFormat>
  <Paragraphs>91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Gill Sans MT</vt:lpstr>
      <vt:lpstr>Lato</vt:lpstr>
      <vt:lpstr>Raleway</vt:lpstr>
      <vt:lpstr>Source Sans Pro</vt:lpstr>
      <vt:lpstr>Gallery</vt:lpstr>
      <vt:lpstr>ARPA Reporting</vt:lpstr>
      <vt:lpstr>Spam/Phishing Warning</vt:lpstr>
      <vt:lpstr>PowerPoint Presentation</vt:lpstr>
      <vt:lpstr>Resources </vt:lpstr>
      <vt:lpstr>Treasury’s Disclaimer</vt:lpstr>
      <vt:lpstr>Treasury’s Portal is OPEN, but not live</vt:lpstr>
      <vt:lpstr>Reporting - User Roles</vt:lpstr>
      <vt:lpstr>SLT Portal Landing Page</vt:lpstr>
      <vt:lpstr>Successful Login! Look on the Left Panel. </vt:lpstr>
      <vt:lpstr>Project and Expenditure Report **User Guide**</vt:lpstr>
      <vt:lpstr>Project and Expenditure Report Modules</vt:lpstr>
      <vt:lpstr>PowerPoint Presentation</vt:lpstr>
      <vt:lpstr>Programmatic Data for Projects</vt:lpstr>
      <vt:lpstr>PowerPoint Presentation</vt:lpstr>
      <vt:lpstr>“No Projects” Option</vt:lpstr>
      <vt:lpstr>“No Projects” Option (cont.)</vt:lpstr>
      <vt:lpstr>Programmatic Data: Premium Pay(Example)</vt:lpstr>
      <vt:lpstr>Revenue Loss &amp; the “Standard Allowance”</vt:lpstr>
      <vt:lpstr>Programmatic Data: Revenue Loss (Example)</vt:lpstr>
      <vt:lpstr>Tips to Prepare for Reporting</vt:lpstr>
      <vt:lpstr>Thank you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ARPA Reporting</dc:title>
  <dc:creator>Neal Goldberg</dc:creator>
  <cp:lastModifiedBy>Karen Fussell</cp:lastModifiedBy>
  <cp:revision>8</cp:revision>
  <dcterms:created xsi:type="dcterms:W3CDTF">2022-02-14T18:16:13Z</dcterms:created>
  <dcterms:modified xsi:type="dcterms:W3CDTF">2022-02-18T16:09:08Z</dcterms:modified>
</cp:coreProperties>
</file>