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496" r:id="rId2"/>
    <p:sldId id="497" r:id="rId3"/>
    <p:sldId id="521" r:id="rId4"/>
    <p:sldId id="522" r:id="rId5"/>
    <p:sldId id="523" r:id="rId6"/>
    <p:sldId id="524" r:id="rId7"/>
    <p:sldId id="446" r:id="rId8"/>
    <p:sldId id="454" r:id="rId9"/>
    <p:sldId id="502" r:id="rId10"/>
    <p:sldId id="455" r:id="rId11"/>
    <p:sldId id="515" r:id="rId12"/>
    <p:sldId id="456" r:id="rId13"/>
    <p:sldId id="457" r:id="rId14"/>
    <p:sldId id="511" r:id="rId15"/>
    <p:sldId id="503" r:id="rId16"/>
    <p:sldId id="512" r:id="rId17"/>
    <p:sldId id="513" r:id="rId18"/>
    <p:sldId id="510" r:id="rId19"/>
    <p:sldId id="459" r:id="rId20"/>
    <p:sldId id="460" r:id="rId21"/>
    <p:sldId id="505" r:id="rId22"/>
    <p:sldId id="461" r:id="rId23"/>
    <p:sldId id="462" r:id="rId24"/>
    <p:sldId id="509" r:id="rId25"/>
    <p:sldId id="463" r:id="rId26"/>
    <p:sldId id="504" r:id="rId27"/>
    <p:sldId id="465" r:id="rId28"/>
    <p:sldId id="464" r:id="rId29"/>
    <p:sldId id="468" r:id="rId30"/>
    <p:sldId id="469" r:id="rId31"/>
    <p:sldId id="494" r:id="rId32"/>
    <p:sldId id="470" r:id="rId33"/>
    <p:sldId id="471" r:id="rId34"/>
    <p:sldId id="506" r:id="rId35"/>
    <p:sldId id="472" r:id="rId36"/>
    <p:sldId id="475" r:id="rId37"/>
    <p:sldId id="514" r:id="rId38"/>
    <p:sldId id="474" r:id="rId39"/>
    <p:sldId id="476" r:id="rId40"/>
    <p:sldId id="479" r:id="rId41"/>
    <p:sldId id="481" r:id="rId42"/>
    <p:sldId id="482" r:id="rId43"/>
    <p:sldId id="483" r:id="rId44"/>
    <p:sldId id="484" r:id="rId45"/>
    <p:sldId id="485" r:id="rId46"/>
    <p:sldId id="486" r:id="rId47"/>
    <p:sldId id="487" r:id="rId48"/>
    <p:sldId id="533" r:id="rId49"/>
    <p:sldId id="488"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72263" autoAdjust="0"/>
  </p:normalViewPr>
  <p:slideViewPr>
    <p:cSldViewPr snapToGrid="0">
      <p:cViewPr varScale="1">
        <p:scale>
          <a:sx n="101" d="100"/>
          <a:sy n="101" d="100"/>
        </p:scale>
        <p:origin x="126"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21A4D7-E5B0-4C45-A21D-B685640802C2}" type="doc">
      <dgm:prSet loTypeId="urn:microsoft.com/office/officeart/2005/8/layout/hierarchy2" loCatId="" qsTypeId="urn:microsoft.com/office/officeart/2005/8/quickstyle/simple3" qsCatId="simple" csTypeId="urn:microsoft.com/office/officeart/2005/8/colors/accent1_2" csCatId="accent1" phldr="1"/>
      <dgm:spPr/>
      <dgm:t>
        <a:bodyPr/>
        <a:lstStyle/>
        <a:p>
          <a:endParaRPr lang="en-US"/>
        </a:p>
      </dgm:t>
    </dgm:pt>
    <dgm:pt modelId="{7B9630FF-17CA-034F-8E4B-504CA0E48C66}">
      <dgm:prSet phldrT="[Text]" custT="1"/>
      <dgm:spPr/>
      <dgm:t>
        <a:bodyPr/>
        <a:lstStyle/>
        <a:p>
          <a:pPr algn="ctr"/>
          <a:r>
            <a:rPr lang="en-US" sz="1200" b="1" dirty="0"/>
            <a:t>Premium Pay: </a:t>
          </a:r>
        </a:p>
        <a:p>
          <a:pPr algn="ctr"/>
          <a:r>
            <a:rPr lang="en-US" sz="1200" b="0" dirty="0"/>
            <a:t>An amount up to $13 per hour in addition to wages or remuneration the worker otherwise receives and in an aggregate amount not to exceed $25,000 per eligible worker.</a:t>
          </a:r>
        </a:p>
        <a:p>
          <a:pPr algn="ctr"/>
          <a:r>
            <a:rPr lang="en-US" sz="1200" dirty="0"/>
            <a:t>Can be provided directly, or through grants to private employers to public health/safety staff and essential workers outside the public sector:</a:t>
          </a:r>
        </a:p>
      </dgm:t>
    </dgm:pt>
    <dgm:pt modelId="{B93E5328-0F56-1C45-A3EE-D536876CFD20}" type="parTrans" cxnId="{B900F6F9-878B-794B-B9E7-123C81F5E265}">
      <dgm:prSet/>
      <dgm:spPr/>
      <dgm:t>
        <a:bodyPr/>
        <a:lstStyle/>
        <a:p>
          <a:endParaRPr lang="en-US"/>
        </a:p>
      </dgm:t>
    </dgm:pt>
    <dgm:pt modelId="{521BC1DF-A6EA-0345-8B98-3E24C369B83E}" type="sibTrans" cxnId="{B900F6F9-878B-794B-B9E7-123C81F5E265}">
      <dgm:prSet/>
      <dgm:spPr/>
      <dgm:t>
        <a:bodyPr/>
        <a:lstStyle/>
        <a:p>
          <a:endParaRPr lang="en-US"/>
        </a:p>
      </dgm:t>
    </dgm:pt>
    <dgm:pt modelId="{39C8F514-6D22-0648-B79E-5292B9FCDA0B}">
      <dgm:prSet phldrT="[Text]" custT="1"/>
      <dgm:spPr/>
      <dgm:t>
        <a:bodyPr/>
        <a:lstStyle/>
        <a:p>
          <a:endParaRPr lang="en-US" sz="1200" dirty="0"/>
        </a:p>
        <a:p>
          <a:r>
            <a:rPr lang="en-US" sz="1200" b="1" dirty="0"/>
            <a:t>Eligible Worker:</a:t>
          </a:r>
        </a:p>
        <a:p>
          <a:br>
            <a:rPr lang="en-US" sz="1200" dirty="0"/>
          </a:br>
          <a:r>
            <a:rPr lang="en-US" sz="1200" dirty="0"/>
            <a:t>Needed to maintain continuity of </a:t>
          </a:r>
          <a:br>
            <a:rPr lang="en-US" sz="1200" dirty="0"/>
          </a:br>
          <a:r>
            <a:rPr lang="en-US" sz="1200" dirty="0"/>
            <a:t>operations of essential critical </a:t>
          </a:r>
          <a:br>
            <a:rPr lang="en-US" sz="1200" dirty="0"/>
          </a:br>
          <a:r>
            <a:rPr lang="en-US" sz="1200" dirty="0"/>
            <a:t>infrastructure sectors, including….</a:t>
          </a:r>
        </a:p>
        <a:p>
          <a:r>
            <a:rPr lang="en-US" sz="1200" dirty="0"/>
            <a:t>any work performed by an </a:t>
          </a:r>
          <a:br>
            <a:rPr lang="en-US" sz="1200" dirty="0"/>
          </a:br>
          <a:r>
            <a:rPr lang="en-US" sz="1200" dirty="0"/>
            <a:t>employee of a State, local, or Tribal </a:t>
          </a:r>
          <a:br>
            <a:rPr lang="en-US" sz="1200" dirty="0"/>
          </a:br>
          <a:r>
            <a:rPr lang="en-US" sz="1200" dirty="0"/>
            <a:t>government….</a:t>
          </a:r>
          <a:br>
            <a:rPr lang="en-US" sz="1200" dirty="0"/>
          </a:br>
          <a:endParaRPr lang="en-US" sz="1200" dirty="0"/>
        </a:p>
        <a:p>
          <a:endParaRPr lang="en-US" sz="1200" dirty="0"/>
        </a:p>
      </dgm:t>
    </dgm:pt>
    <dgm:pt modelId="{FC2AA93A-C492-CD4A-A864-3789772E8B5F}" type="parTrans" cxnId="{AB10E442-0A7A-414D-8B0E-DE806BEAA2C2}">
      <dgm:prSet/>
      <dgm:spPr/>
      <dgm:t>
        <a:bodyPr/>
        <a:lstStyle/>
        <a:p>
          <a:endParaRPr lang="en-US"/>
        </a:p>
      </dgm:t>
    </dgm:pt>
    <dgm:pt modelId="{C90C7364-CCDB-5B4B-B86C-07B94CBD6E05}" type="sibTrans" cxnId="{AB10E442-0A7A-414D-8B0E-DE806BEAA2C2}">
      <dgm:prSet/>
      <dgm:spPr/>
      <dgm:t>
        <a:bodyPr/>
        <a:lstStyle/>
        <a:p>
          <a:endParaRPr lang="en-US"/>
        </a:p>
      </dgm:t>
    </dgm:pt>
    <dgm:pt modelId="{5935B73D-EDCD-5243-8DAA-201AAA8B7128}">
      <dgm:prSet phldrT="[Text]" custT="1"/>
      <dgm:spPr/>
      <dgm:t>
        <a:bodyPr/>
        <a:lstStyle/>
        <a:p>
          <a:endParaRPr lang="en-US" sz="1200" dirty="0"/>
        </a:p>
        <a:p>
          <a:r>
            <a:rPr lang="en-US" sz="1200" b="1" dirty="0"/>
            <a:t>Public Sector:</a:t>
          </a:r>
        </a:p>
        <a:p>
          <a:r>
            <a:rPr lang="en-US" sz="1200" b="0" i="0" u="none" strike="noStrike" dirty="0">
              <a:solidFill>
                <a:schemeClr val="tx1"/>
              </a:solidFill>
              <a:effectLst/>
              <a:latin typeface="+mn-lt"/>
              <a:ea typeface="+mn-ea"/>
              <a:cs typeface="+mn-cs"/>
            </a:rPr>
            <a:t>Public health and safety staff</a:t>
          </a:r>
        </a:p>
        <a:p>
          <a:r>
            <a:rPr lang="en-US" sz="1200" b="0" i="0" u="none" strike="noStrike" dirty="0">
              <a:solidFill>
                <a:schemeClr val="tx1"/>
              </a:solidFill>
              <a:effectLst/>
              <a:latin typeface="+mn-lt"/>
              <a:ea typeface="+mn-ea"/>
              <a:cs typeface="+mn-cs"/>
            </a:rPr>
            <a:t>Staff at nursing homes, hospitals, home care settings</a:t>
          </a:r>
        </a:p>
        <a:p>
          <a:r>
            <a:rPr lang="en-US" sz="1200" b="0" i="0" u="none" strike="noStrike" dirty="0">
              <a:solidFill>
                <a:schemeClr val="tx1"/>
              </a:solidFill>
              <a:effectLst/>
              <a:latin typeface="+mn-lt"/>
              <a:ea typeface="+mn-ea"/>
              <a:cs typeface="+mn-cs"/>
            </a:rPr>
            <a:t>Childcare workers, educators, and other school staff</a:t>
          </a:r>
        </a:p>
        <a:p>
          <a:r>
            <a:rPr lang="en-US" sz="1200" b="0" i="0" u="none" strike="noStrike" dirty="0">
              <a:solidFill>
                <a:schemeClr val="tx1"/>
              </a:solidFill>
              <a:effectLst/>
              <a:latin typeface="+mn-lt"/>
              <a:ea typeface="+mn-ea"/>
              <a:cs typeface="+mn-cs"/>
            </a:rPr>
            <a:t>Social service and human services staff</a:t>
          </a:r>
          <a:endParaRPr lang="en-US" sz="1200" dirty="0"/>
        </a:p>
        <a:p>
          <a:endParaRPr lang="en-US" sz="2000" dirty="0"/>
        </a:p>
      </dgm:t>
    </dgm:pt>
    <dgm:pt modelId="{41A3F54C-CF6A-AA47-AA58-D2133436DC29}" type="parTrans" cxnId="{1D333999-EDCA-1B43-834E-9AA3B2A1EE80}">
      <dgm:prSet/>
      <dgm:spPr/>
      <dgm:t>
        <a:bodyPr/>
        <a:lstStyle/>
        <a:p>
          <a:endParaRPr lang="en-US"/>
        </a:p>
      </dgm:t>
    </dgm:pt>
    <dgm:pt modelId="{9CC1B12D-3AAC-5A4B-870B-8940BE807C79}" type="sibTrans" cxnId="{1D333999-EDCA-1B43-834E-9AA3B2A1EE80}">
      <dgm:prSet/>
      <dgm:spPr/>
      <dgm:t>
        <a:bodyPr/>
        <a:lstStyle/>
        <a:p>
          <a:endParaRPr lang="en-US"/>
        </a:p>
      </dgm:t>
    </dgm:pt>
    <dgm:pt modelId="{01625944-A30A-3148-B4FA-A5735311442A}">
      <dgm:prSet phldrT="[Text]" custT="1"/>
      <dgm:spPr/>
      <dgm:t>
        <a:bodyPr/>
        <a:lstStyle/>
        <a:p>
          <a:endParaRPr lang="en-US" sz="1200" b="1" dirty="0"/>
        </a:p>
        <a:p>
          <a:r>
            <a:rPr lang="en-US" sz="1200" b="1" dirty="0"/>
            <a:t>Private Sector (grants to other employers):</a:t>
          </a:r>
        </a:p>
        <a:p>
          <a:r>
            <a:rPr lang="en-US" sz="1200" b="0" i="0" u="none" strike="noStrike" dirty="0">
              <a:solidFill>
                <a:schemeClr val="tx1"/>
              </a:solidFill>
              <a:effectLst/>
              <a:latin typeface="+mn-lt"/>
              <a:ea typeface="+mn-ea"/>
              <a:cs typeface="+mn-cs"/>
            </a:rPr>
            <a:t>Workers at farms, food production facilities, grocery stores, and restaurants</a:t>
          </a:r>
        </a:p>
        <a:p>
          <a:r>
            <a:rPr lang="en-US" sz="1200" b="0" i="0" u="none" strike="noStrike" dirty="0">
              <a:solidFill>
                <a:schemeClr val="tx1"/>
              </a:solidFill>
              <a:effectLst/>
              <a:latin typeface="+mn-lt"/>
              <a:ea typeface="+mn-ea"/>
              <a:cs typeface="+mn-cs"/>
            </a:rPr>
            <a:t>Janitors and sanitation workers</a:t>
          </a:r>
        </a:p>
        <a:p>
          <a:r>
            <a:rPr lang="en-US" sz="1200" b="0" i="0" u="none" strike="noStrike" dirty="0">
              <a:solidFill>
                <a:schemeClr val="tx1"/>
              </a:solidFill>
              <a:effectLst/>
              <a:latin typeface="+mn-lt"/>
              <a:ea typeface="+mn-ea"/>
              <a:cs typeface="+mn-cs"/>
            </a:rPr>
            <a:t>Truck drivers, transit staff, and warehouse workers</a:t>
          </a:r>
          <a:endParaRPr lang="en-US" sz="1200" b="1" dirty="0"/>
        </a:p>
        <a:p>
          <a:endParaRPr lang="en-US" sz="1200" b="0" dirty="0"/>
        </a:p>
      </dgm:t>
    </dgm:pt>
    <dgm:pt modelId="{23E687BE-D162-1A48-9CC6-73AA9B5BCE5F}" type="parTrans" cxnId="{B12265B6-EFBC-7741-87DA-696BB8005421}">
      <dgm:prSet/>
      <dgm:spPr/>
      <dgm:t>
        <a:bodyPr/>
        <a:lstStyle/>
        <a:p>
          <a:endParaRPr lang="en-US"/>
        </a:p>
      </dgm:t>
    </dgm:pt>
    <dgm:pt modelId="{72385E83-F0CF-464D-A53F-8B6657D0EE34}" type="sibTrans" cxnId="{B12265B6-EFBC-7741-87DA-696BB8005421}">
      <dgm:prSet/>
      <dgm:spPr/>
      <dgm:t>
        <a:bodyPr/>
        <a:lstStyle/>
        <a:p>
          <a:endParaRPr lang="en-US"/>
        </a:p>
      </dgm:t>
    </dgm:pt>
    <dgm:pt modelId="{F0AC645C-D834-624C-8AD6-6800B4E184A2}">
      <dgm:prSet phldrT="[Text]" custT="1"/>
      <dgm:spPr/>
      <dgm:t>
        <a:bodyPr/>
        <a:lstStyle/>
        <a:p>
          <a:r>
            <a:rPr lang="en-US" sz="1200" b="1" dirty="0"/>
            <a:t>Essential Work:</a:t>
          </a:r>
        </a:p>
        <a:p>
          <a:r>
            <a:rPr lang="en-US" sz="1200" dirty="0"/>
            <a:t>Work that is </a:t>
          </a:r>
          <a:r>
            <a:rPr lang="en-US" sz="1200" b="1" dirty="0"/>
            <a:t>not performed while </a:t>
          </a:r>
          <a:br>
            <a:rPr lang="en-US" sz="1200" b="1" dirty="0"/>
          </a:br>
          <a:r>
            <a:rPr lang="en-US" sz="1200" b="1" dirty="0"/>
            <a:t>teleworking</a:t>
          </a:r>
          <a:r>
            <a:rPr lang="en-US" sz="1200" dirty="0"/>
            <a:t> from a residence and,</a:t>
          </a:r>
        </a:p>
        <a:p>
          <a:r>
            <a:rPr lang="en-US" sz="1200" dirty="0"/>
            <a:t>Involves </a:t>
          </a:r>
          <a:r>
            <a:rPr lang="en-US" sz="1200" b="1" dirty="0"/>
            <a:t>regular in-person interactions </a:t>
          </a:r>
          <a:r>
            <a:rPr lang="en-US" sz="1200" dirty="0"/>
            <a:t>with </a:t>
          </a:r>
          <a:br>
            <a:rPr lang="en-US" sz="1200" dirty="0"/>
          </a:br>
          <a:r>
            <a:rPr lang="en-US" sz="1200" dirty="0"/>
            <a:t>patients, the public, or coworkers of the </a:t>
          </a:r>
          <a:br>
            <a:rPr lang="en-US" sz="1200" dirty="0"/>
          </a:br>
          <a:r>
            <a:rPr lang="en-US" sz="1200" dirty="0"/>
            <a:t>individual that is performing the work or;</a:t>
          </a:r>
        </a:p>
        <a:p>
          <a:r>
            <a:rPr lang="en-US" sz="1200" b="1" dirty="0"/>
            <a:t>Regular physical handling of items </a:t>
          </a:r>
          <a:br>
            <a:rPr lang="en-US" sz="1200" b="1" dirty="0"/>
          </a:br>
          <a:r>
            <a:rPr lang="en-US" sz="1200" dirty="0"/>
            <a:t>that were handled by, or are to be </a:t>
          </a:r>
          <a:br>
            <a:rPr lang="en-US" sz="1200" dirty="0"/>
          </a:br>
          <a:r>
            <a:rPr lang="en-US" sz="1200" dirty="0"/>
            <a:t>handled by patients, the public, or </a:t>
          </a:r>
          <a:br>
            <a:rPr lang="en-US" sz="1200" dirty="0"/>
          </a:br>
          <a:r>
            <a:rPr lang="en-US" sz="1200" dirty="0"/>
            <a:t>coworkers of the individual that is </a:t>
          </a:r>
          <a:br>
            <a:rPr lang="en-US" sz="1200" dirty="0"/>
          </a:br>
          <a:r>
            <a:rPr lang="en-US" sz="1200" dirty="0"/>
            <a:t>performing the work.</a:t>
          </a:r>
        </a:p>
        <a:p>
          <a:r>
            <a:rPr lang="en-US" sz="1200" dirty="0"/>
            <a:t> </a:t>
          </a:r>
        </a:p>
      </dgm:t>
    </dgm:pt>
    <dgm:pt modelId="{32CB9A19-BA59-C844-832F-7C3686026056}" type="parTrans" cxnId="{37BFD20F-48DE-9546-A3DB-33D93E6DC812}">
      <dgm:prSet/>
      <dgm:spPr/>
      <dgm:t>
        <a:bodyPr/>
        <a:lstStyle/>
        <a:p>
          <a:endParaRPr lang="en-US"/>
        </a:p>
      </dgm:t>
    </dgm:pt>
    <dgm:pt modelId="{B2C4AB85-CB8E-AC4A-A57E-4140DF5D7BA2}" type="sibTrans" cxnId="{37BFD20F-48DE-9546-A3DB-33D93E6DC812}">
      <dgm:prSet/>
      <dgm:spPr/>
      <dgm:t>
        <a:bodyPr/>
        <a:lstStyle/>
        <a:p>
          <a:endParaRPr lang="en-US"/>
        </a:p>
      </dgm:t>
    </dgm:pt>
    <dgm:pt modelId="{82C39E7B-6F01-1542-BDB5-F90AE1DC8A5B}">
      <dgm:prSet phldrT="[Text]" custT="1"/>
      <dgm:spPr/>
      <dgm:t>
        <a:bodyPr/>
        <a:lstStyle/>
        <a:p>
          <a:r>
            <a:rPr lang="en-US" sz="1200" b="1" dirty="0"/>
            <a:t>NOTE:</a:t>
          </a:r>
        </a:p>
        <a:p>
          <a:r>
            <a:rPr lang="en-US" sz="1200" b="0" dirty="0"/>
            <a:t>The chief executive officer can designate any other sectors determined as critical to protect the health </a:t>
          </a:r>
          <a:br>
            <a:rPr lang="en-US" sz="1200" b="0" dirty="0"/>
          </a:br>
          <a:r>
            <a:rPr lang="en-US" sz="1200" b="0" dirty="0"/>
            <a:t>and well-being of the residents.</a:t>
          </a:r>
          <a:endParaRPr lang="en-US" sz="700" b="0" dirty="0"/>
        </a:p>
      </dgm:t>
    </dgm:pt>
    <dgm:pt modelId="{6957C5B3-F33C-7545-BC09-ADB59BF31C2A}" type="parTrans" cxnId="{CC3BD44D-BBC2-4F4F-A517-F07C176370FC}">
      <dgm:prSet/>
      <dgm:spPr/>
      <dgm:t>
        <a:bodyPr/>
        <a:lstStyle/>
        <a:p>
          <a:endParaRPr lang="en-US"/>
        </a:p>
      </dgm:t>
    </dgm:pt>
    <dgm:pt modelId="{AA64130E-F887-C240-B030-1983D81E5E41}" type="sibTrans" cxnId="{CC3BD44D-BBC2-4F4F-A517-F07C176370FC}">
      <dgm:prSet/>
      <dgm:spPr/>
      <dgm:t>
        <a:bodyPr/>
        <a:lstStyle/>
        <a:p>
          <a:endParaRPr lang="en-US"/>
        </a:p>
      </dgm:t>
    </dgm:pt>
    <dgm:pt modelId="{E2A6AB8C-D95B-4D4F-9D92-500DBA931937}" type="pres">
      <dgm:prSet presAssocID="{0921A4D7-E5B0-4C45-A21D-B685640802C2}" presName="diagram" presStyleCnt="0">
        <dgm:presLayoutVars>
          <dgm:chPref val="1"/>
          <dgm:dir/>
          <dgm:animOne val="branch"/>
          <dgm:animLvl val="lvl"/>
          <dgm:resizeHandles val="exact"/>
        </dgm:presLayoutVars>
      </dgm:prSet>
      <dgm:spPr/>
    </dgm:pt>
    <dgm:pt modelId="{8BAD9CAA-E9D0-BC42-8408-3FD9E5EBC172}" type="pres">
      <dgm:prSet presAssocID="{7B9630FF-17CA-034F-8E4B-504CA0E48C66}" presName="root1" presStyleCnt="0"/>
      <dgm:spPr/>
    </dgm:pt>
    <dgm:pt modelId="{397B08B0-ACFA-7F4E-9CFF-E0832AB98478}" type="pres">
      <dgm:prSet presAssocID="{7B9630FF-17CA-034F-8E4B-504CA0E48C66}" presName="LevelOneTextNode" presStyleLbl="node0" presStyleIdx="0" presStyleCnt="2" custScaleY="214971" custLinFactNeighborX="139" custLinFactNeighborY="13127">
        <dgm:presLayoutVars>
          <dgm:chPref val="3"/>
        </dgm:presLayoutVars>
      </dgm:prSet>
      <dgm:spPr/>
    </dgm:pt>
    <dgm:pt modelId="{2AAA3F21-C529-244F-BB56-A3B012718AD3}" type="pres">
      <dgm:prSet presAssocID="{7B9630FF-17CA-034F-8E4B-504CA0E48C66}" presName="level2hierChild" presStyleCnt="0"/>
      <dgm:spPr/>
    </dgm:pt>
    <dgm:pt modelId="{51C4F140-930A-C54D-A113-7015C1F3929D}" type="pres">
      <dgm:prSet presAssocID="{FC2AA93A-C492-CD4A-A864-3789772E8B5F}" presName="conn2-1" presStyleLbl="parChTrans1D2" presStyleIdx="0" presStyleCnt="2"/>
      <dgm:spPr/>
    </dgm:pt>
    <dgm:pt modelId="{59149501-BADA-8645-B4A4-B8CB133FF337}" type="pres">
      <dgm:prSet presAssocID="{FC2AA93A-C492-CD4A-A864-3789772E8B5F}" presName="connTx" presStyleLbl="parChTrans1D2" presStyleIdx="0" presStyleCnt="2"/>
      <dgm:spPr/>
    </dgm:pt>
    <dgm:pt modelId="{7ECDA8F5-11A5-F344-95CE-8E0171EFCF13}" type="pres">
      <dgm:prSet presAssocID="{39C8F514-6D22-0648-B79E-5292B9FCDA0B}" presName="root2" presStyleCnt="0"/>
      <dgm:spPr/>
    </dgm:pt>
    <dgm:pt modelId="{271F0B93-26C3-0E43-A96E-A010BCEAE682}" type="pres">
      <dgm:prSet presAssocID="{39C8F514-6D22-0648-B79E-5292B9FCDA0B}" presName="LevelTwoTextNode" presStyleLbl="node2" presStyleIdx="0" presStyleCnt="2" custScaleX="116198" custScaleY="121488" custLinFactNeighborX="-14935" custLinFactNeighborY="15067">
        <dgm:presLayoutVars>
          <dgm:chPref val="3"/>
        </dgm:presLayoutVars>
      </dgm:prSet>
      <dgm:spPr/>
    </dgm:pt>
    <dgm:pt modelId="{B027C61E-3CC2-A749-9B22-01FE7DA78AAB}" type="pres">
      <dgm:prSet presAssocID="{39C8F514-6D22-0648-B79E-5292B9FCDA0B}" presName="level3hierChild" presStyleCnt="0"/>
      <dgm:spPr/>
    </dgm:pt>
    <dgm:pt modelId="{0DCB85A0-8EA6-4143-8971-24C8268689BA}" type="pres">
      <dgm:prSet presAssocID="{41A3F54C-CF6A-AA47-AA58-D2133436DC29}" presName="conn2-1" presStyleLbl="parChTrans1D3" presStyleIdx="0" presStyleCnt="2"/>
      <dgm:spPr/>
    </dgm:pt>
    <dgm:pt modelId="{FE4B35BD-A91A-5E42-A25E-E042F02F60F0}" type="pres">
      <dgm:prSet presAssocID="{41A3F54C-CF6A-AA47-AA58-D2133436DC29}" presName="connTx" presStyleLbl="parChTrans1D3" presStyleIdx="0" presStyleCnt="2"/>
      <dgm:spPr/>
    </dgm:pt>
    <dgm:pt modelId="{6B008991-85A0-B643-83BE-F26C7D38FEF5}" type="pres">
      <dgm:prSet presAssocID="{5935B73D-EDCD-5243-8DAA-201AAA8B7128}" presName="root2" presStyleCnt="0"/>
      <dgm:spPr/>
    </dgm:pt>
    <dgm:pt modelId="{39DFC45A-D4EC-1640-98E0-305E2657D9FD}" type="pres">
      <dgm:prSet presAssocID="{5935B73D-EDCD-5243-8DAA-201AAA8B7128}" presName="LevelTwoTextNode" presStyleLbl="node3" presStyleIdx="0" presStyleCnt="2" custScaleY="118928" custLinFactNeighborX="-27576" custLinFactNeighborY="45629">
        <dgm:presLayoutVars>
          <dgm:chPref val="3"/>
        </dgm:presLayoutVars>
      </dgm:prSet>
      <dgm:spPr/>
    </dgm:pt>
    <dgm:pt modelId="{13F30D25-6E63-414C-A7A2-D7A77FA1EF7A}" type="pres">
      <dgm:prSet presAssocID="{5935B73D-EDCD-5243-8DAA-201AAA8B7128}" presName="level3hierChild" presStyleCnt="0"/>
      <dgm:spPr/>
    </dgm:pt>
    <dgm:pt modelId="{91D9BBF9-75D4-864C-8B04-D449D6E3CD9C}" type="pres">
      <dgm:prSet presAssocID="{23E687BE-D162-1A48-9CC6-73AA9B5BCE5F}" presName="conn2-1" presStyleLbl="parChTrans1D3" presStyleIdx="1" presStyleCnt="2"/>
      <dgm:spPr/>
    </dgm:pt>
    <dgm:pt modelId="{437DD707-3BCC-A14F-9FD3-56D755263A09}" type="pres">
      <dgm:prSet presAssocID="{23E687BE-D162-1A48-9CC6-73AA9B5BCE5F}" presName="connTx" presStyleLbl="parChTrans1D3" presStyleIdx="1" presStyleCnt="2"/>
      <dgm:spPr/>
    </dgm:pt>
    <dgm:pt modelId="{E5940B86-E610-9449-BEAB-F7E925EF9B84}" type="pres">
      <dgm:prSet presAssocID="{01625944-A30A-3148-B4FA-A5735311442A}" presName="root2" presStyleCnt="0"/>
      <dgm:spPr/>
    </dgm:pt>
    <dgm:pt modelId="{83F0EB9D-9027-3249-81C1-05C7AC41CEFB}" type="pres">
      <dgm:prSet presAssocID="{01625944-A30A-3148-B4FA-A5735311442A}" presName="LevelTwoTextNode" presStyleLbl="node3" presStyleIdx="1" presStyleCnt="2" custLinFactNeighborX="-28493" custLinFactNeighborY="63381">
        <dgm:presLayoutVars>
          <dgm:chPref val="3"/>
        </dgm:presLayoutVars>
      </dgm:prSet>
      <dgm:spPr/>
    </dgm:pt>
    <dgm:pt modelId="{02C68DB9-A0B9-094A-A7A0-DFDCC3802140}" type="pres">
      <dgm:prSet presAssocID="{01625944-A30A-3148-B4FA-A5735311442A}" presName="level3hierChild" presStyleCnt="0"/>
      <dgm:spPr/>
    </dgm:pt>
    <dgm:pt modelId="{5426F1FE-4387-5147-ABF1-5896D390A751}" type="pres">
      <dgm:prSet presAssocID="{32CB9A19-BA59-C844-832F-7C3686026056}" presName="conn2-1" presStyleLbl="parChTrans1D2" presStyleIdx="1" presStyleCnt="2"/>
      <dgm:spPr/>
    </dgm:pt>
    <dgm:pt modelId="{98AEC217-818F-8643-92D7-9741CD21E4C5}" type="pres">
      <dgm:prSet presAssocID="{32CB9A19-BA59-C844-832F-7C3686026056}" presName="connTx" presStyleLbl="parChTrans1D2" presStyleIdx="1" presStyleCnt="2"/>
      <dgm:spPr/>
    </dgm:pt>
    <dgm:pt modelId="{DB118D47-329B-9643-886D-4ECA30146506}" type="pres">
      <dgm:prSet presAssocID="{F0AC645C-D834-624C-8AD6-6800B4E184A2}" presName="root2" presStyleCnt="0"/>
      <dgm:spPr/>
    </dgm:pt>
    <dgm:pt modelId="{4FADBA27-0F93-1B49-84B7-2FD8F5575269}" type="pres">
      <dgm:prSet presAssocID="{F0AC645C-D834-624C-8AD6-6800B4E184A2}" presName="LevelTwoTextNode" presStyleLbl="node2" presStyleIdx="1" presStyleCnt="2" custScaleY="182256" custLinFactNeighborX="-7462" custLinFactNeighborY="29916">
        <dgm:presLayoutVars>
          <dgm:chPref val="3"/>
        </dgm:presLayoutVars>
      </dgm:prSet>
      <dgm:spPr/>
    </dgm:pt>
    <dgm:pt modelId="{E9B8B9FB-A802-1A47-8874-0849C652138E}" type="pres">
      <dgm:prSet presAssocID="{F0AC645C-D834-624C-8AD6-6800B4E184A2}" presName="level3hierChild" presStyleCnt="0"/>
      <dgm:spPr/>
    </dgm:pt>
    <dgm:pt modelId="{21C8E388-C563-C544-BA64-CCFFC722E9B2}" type="pres">
      <dgm:prSet presAssocID="{82C39E7B-6F01-1542-BDB5-F90AE1DC8A5B}" presName="root1" presStyleCnt="0"/>
      <dgm:spPr/>
    </dgm:pt>
    <dgm:pt modelId="{C7A89B49-DD39-AA41-8887-B65761922115}" type="pres">
      <dgm:prSet presAssocID="{82C39E7B-6F01-1542-BDB5-F90AE1DC8A5B}" presName="LevelOneTextNode" presStyleLbl="node0" presStyleIdx="1" presStyleCnt="2" custScaleX="84818" custScaleY="108500" custLinFactX="100000" custLinFactNeighborX="176315" custLinFactNeighborY="-4833">
        <dgm:presLayoutVars>
          <dgm:chPref val="3"/>
        </dgm:presLayoutVars>
      </dgm:prSet>
      <dgm:spPr/>
    </dgm:pt>
    <dgm:pt modelId="{F5BFBF17-3350-B944-BDEB-AD57AD9C78B5}" type="pres">
      <dgm:prSet presAssocID="{82C39E7B-6F01-1542-BDB5-F90AE1DC8A5B}" presName="level2hierChild" presStyleCnt="0"/>
      <dgm:spPr/>
    </dgm:pt>
  </dgm:ptLst>
  <dgm:cxnLst>
    <dgm:cxn modelId="{A5A23706-AA85-934E-8C34-F5ADC55DFA22}" type="presOf" srcId="{41A3F54C-CF6A-AA47-AA58-D2133436DC29}" destId="{0DCB85A0-8EA6-4143-8971-24C8268689BA}" srcOrd="0" destOrd="0" presId="urn:microsoft.com/office/officeart/2005/8/layout/hierarchy2"/>
    <dgm:cxn modelId="{37BFD20F-48DE-9546-A3DB-33D93E6DC812}" srcId="{7B9630FF-17CA-034F-8E4B-504CA0E48C66}" destId="{F0AC645C-D834-624C-8AD6-6800B4E184A2}" srcOrd="1" destOrd="0" parTransId="{32CB9A19-BA59-C844-832F-7C3686026056}" sibTransId="{B2C4AB85-CB8E-AC4A-A57E-4140DF5D7BA2}"/>
    <dgm:cxn modelId="{7D11AA1A-3B26-AE4C-AF1C-2B9BFA0D9E04}" type="presOf" srcId="{23E687BE-D162-1A48-9CC6-73AA9B5BCE5F}" destId="{91D9BBF9-75D4-864C-8B04-D449D6E3CD9C}" srcOrd="0" destOrd="0" presId="urn:microsoft.com/office/officeart/2005/8/layout/hierarchy2"/>
    <dgm:cxn modelId="{82A2EF26-9B25-A048-92C0-BD5C3281E1C7}" type="presOf" srcId="{FC2AA93A-C492-CD4A-A864-3789772E8B5F}" destId="{51C4F140-930A-C54D-A113-7015C1F3929D}" srcOrd="0" destOrd="0" presId="urn:microsoft.com/office/officeart/2005/8/layout/hierarchy2"/>
    <dgm:cxn modelId="{C89CB72A-9139-F940-B859-CFFEE67C2A69}" type="presOf" srcId="{23E687BE-D162-1A48-9CC6-73AA9B5BCE5F}" destId="{437DD707-3BCC-A14F-9FD3-56D755263A09}" srcOrd="1" destOrd="0" presId="urn:microsoft.com/office/officeart/2005/8/layout/hierarchy2"/>
    <dgm:cxn modelId="{7A656739-39B2-AB40-9EBD-5438DB258C73}" type="presOf" srcId="{5935B73D-EDCD-5243-8DAA-201AAA8B7128}" destId="{39DFC45A-D4EC-1640-98E0-305E2657D9FD}" srcOrd="0" destOrd="0" presId="urn:microsoft.com/office/officeart/2005/8/layout/hierarchy2"/>
    <dgm:cxn modelId="{A05C965B-BCAB-1349-B81A-8AA016CA3D82}" type="presOf" srcId="{39C8F514-6D22-0648-B79E-5292B9FCDA0B}" destId="{271F0B93-26C3-0E43-A96E-A010BCEAE682}" srcOrd="0" destOrd="0" presId="urn:microsoft.com/office/officeart/2005/8/layout/hierarchy2"/>
    <dgm:cxn modelId="{AB10E442-0A7A-414D-8B0E-DE806BEAA2C2}" srcId="{7B9630FF-17CA-034F-8E4B-504CA0E48C66}" destId="{39C8F514-6D22-0648-B79E-5292B9FCDA0B}" srcOrd="0" destOrd="0" parTransId="{FC2AA93A-C492-CD4A-A864-3789772E8B5F}" sibTransId="{C90C7364-CCDB-5B4B-B86C-07B94CBD6E05}"/>
    <dgm:cxn modelId="{0A481869-33AD-A54C-9E19-62CC25ECDBDE}" type="presOf" srcId="{82C39E7B-6F01-1542-BDB5-F90AE1DC8A5B}" destId="{C7A89B49-DD39-AA41-8887-B65761922115}" srcOrd="0" destOrd="0" presId="urn:microsoft.com/office/officeart/2005/8/layout/hierarchy2"/>
    <dgm:cxn modelId="{5BD5054B-F4A3-ED4A-B186-AA700DE9CB16}" type="presOf" srcId="{32CB9A19-BA59-C844-832F-7C3686026056}" destId="{98AEC217-818F-8643-92D7-9741CD21E4C5}" srcOrd="1" destOrd="0" presId="urn:microsoft.com/office/officeart/2005/8/layout/hierarchy2"/>
    <dgm:cxn modelId="{CC3BD44D-BBC2-4F4F-A517-F07C176370FC}" srcId="{0921A4D7-E5B0-4C45-A21D-B685640802C2}" destId="{82C39E7B-6F01-1542-BDB5-F90AE1DC8A5B}" srcOrd="1" destOrd="0" parTransId="{6957C5B3-F33C-7545-BC09-ADB59BF31C2A}" sibTransId="{AA64130E-F887-C240-B030-1983D81E5E41}"/>
    <dgm:cxn modelId="{23C4827A-1E90-F04C-ADFD-7E5B6883B82F}" type="presOf" srcId="{01625944-A30A-3148-B4FA-A5735311442A}" destId="{83F0EB9D-9027-3249-81C1-05C7AC41CEFB}" srcOrd="0" destOrd="0" presId="urn:microsoft.com/office/officeart/2005/8/layout/hierarchy2"/>
    <dgm:cxn modelId="{6DDBAC7A-9AC3-EE43-8C6A-86A67934E045}" type="presOf" srcId="{FC2AA93A-C492-CD4A-A864-3789772E8B5F}" destId="{59149501-BADA-8645-B4A4-B8CB133FF337}" srcOrd="1" destOrd="0" presId="urn:microsoft.com/office/officeart/2005/8/layout/hierarchy2"/>
    <dgm:cxn modelId="{CE6F2087-F66C-414D-84EC-16CD6C2F46B6}" type="presOf" srcId="{32CB9A19-BA59-C844-832F-7C3686026056}" destId="{5426F1FE-4387-5147-ABF1-5896D390A751}" srcOrd="0" destOrd="0" presId="urn:microsoft.com/office/officeart/2005/8/layout/hierarchy2"/>
    <dgm:cxn modelId="{0CF54E8E-0704-8C4C-8DE8-0DD25A158EB2}" type="presOf" srcId="{41A3F54C-CF6A-AA47-AA58-D2133436DC29}" destId="{FE4B35BD-A91A-5E42-A25E-E042F02F60F0}" srcOrd="1" destOrd="0" presId="urn:microsoft.com/office/officeart/2005/8/layout/hierarchy2"/>
    <dgm:cxn modelId="{28F3928E-8BF0-3A47-9C5E-E55A6F2A1869}" type="presOf" srcId="{7B9630FF-17CA-034F-8E4B-504CA0E48C66}" destId="{397B08B0-ACFA-7F4E-9CFF-E0832AB98478}" srcOrd="0" destOrd="0" presId="urn:microsoft.com/office/officeart/2005/8/layout/hierarchy2"/>
    <dgm:cxn modelId="{1D333999-EDCA-1B43-834E-9AA3B2A1EE80}" srcId="{39C8F514-6D22-0648-B79E-5292B9FCDA0B}" destId="{5935B73D-EDCD-5243-8DAA-201AAA8B7128}" srcOrd="0" destOrd="0" parTransId="{41A3F54C-CF6A-AA47-AA58-D2133436DC29}" sibTransId="{9CC1B12D-3AAC-5A4B-870B-8940BE807C79}"/>
    <dgm:cxn modelId="{B12265B6-EFBC-7741-87DA-696BB8005421}" srcId="{39C8F514-6D22-0648-B79E-5292B9FCDA0B}" destId="{01625944-A30A-3148-B4FA-A5735311442A}" srcOrd="1" destOrd="0" parTransId="{23E687BE-D162-1A48-9CC6-73AA9B5BCE5F}" sibTransId="{72385E83-F0CF-464D-A53F-8B6657D0EE34}"/>
    <dgm:cxn modelId="{8DC548BD-CF7A-024D-AEF4-E8E4AEE5FE84}" type="presOf" srcId="{0921A4D7-E5B0-4C45-A21D-B685640802C2}" destId="{E2A6AB8C-D95B-4D4F-9D92-500DBA931937}" srcOrd="0" destOrd="0" presId="urn:microsoft.com/office/officeart/2005/8/layout/hierarchy2"/>
    <dgm:cxn modelId="{030442DC-B6F3-E14F-B092-772A665A0353}" type="presOf" srcId="{F0AC645C-D834-624C-8AD6-6800B4E184A2}" destId="{4FADBA27-0F93-1B49-84B7-2FD8F5575269}" srcOrd="0" destOrd="0" presId="urn:microsoft.com/office/officeart/2005/8/layout/hierarchy2"/>
    <dgm:cxn modelId="{B900F6F9-878B-794B-B9E7-123C81F5E265}" srcId="{0921A4D7-E5B0-4C45-A21D-B685640802C2}" destId="{7B9630FF-17CA-034F-8E4B-504CA0E48C66}" srcOrd="0" destOrd="0" parTransId="{B93E5328-0F56-1C45-A3EE-D536876CFD20}" sibTransId="{521BC1DF-A6EA-0345-8B98-3E24C369B83E}"/>
    <dgm:cxn modelId="{4E3D1A6B-7044-A548-AE5D-A62FE9C81AA4}" type="presParOf" srcId="{E2A6AB8C-D95B-4D4F-9D92-500DBA931937}" destId="{8BAD9CAA-E9D0-BC42-8408-3FD9E5EBC172}" srcOrd="0" destOrd="0" presId="urn:microsoft.com/office/officeart/2005/8/layout/hierarchy2"/>
    <dgm:cxn modelId="{31A2C395-2B9D-E24A-8D90-782D76B4DD19}" type="presParOf" srcId="{8BAD9CAA-E9D0-BC42-8408-3FD9E5EBC172}" destId="{397B08B0-ACFA-7F4E-9CFF-E0832AB98478}" srcOrd="0" destOrd="0" presId="urn:microsoft.com/office/officeart/2005/8/layout/hierarchy2"/>
    <dgm:cxn modelId="{F4EAA5DD-A6A4-AC43-ADD3-762EECB916C2}" type="presParOf" srcId="{8BAD9CAA-E9D0-BC42-8408-3FD9E5EBC172}" destId="{2AAA3F21-C529-244F-BB56-A3B012718AD3}" srcOrd="1" destOrd="0" presId="urn:microsoft.com/office/officeart/2005/8/layout/hierarchy2"/>
    <dgm:cxn modelId="{4FDA022B-4A96-CD44-B3F5-77C870FBA6D5}" type="presParOf" srcId="{2AAA3F21-C529-244F-BB56-A3B012718AD3}" destId="{51C4F140-930A-C54D-A113-7015C1F3929D}" srcOrd="0" destOrd="0" presId="urn:microsoft.com/office/officeart/2005/8/layout/hierarchy2"/>
    <dgm:cxn modelId="{34DC014F-8047-3A4D-A732-E5DA74831E0F}" type="presParOf" srcId="{51C4F140-930A-C54D-A113-7015C1F3929D}" destId="{59149501-BADA-8645-B4A4-B8CB133FF337}" srcOrd="0" destOrd="0" presId="urn:microsoft.com/office/officeart/2005/8/layout/hierarchy2"/>
    <dgm:cxn modelId="{E565614F-31CB-4E47-9A62-BD1C8FBC34E4}" type="presParOf" srcId="{2AAA3F21-C529-244F-BB56-A3B012718AD3}" destId="{7ECDA8F5-11A5-F344-95CE-8E0171EFCF13}" srcOrd="1" destOrd="0" presId="urn:microsoft.com/office/officeart/2005/8/layout/hierarchy2"/>
    <dgm:cxn modelId="{344CBAFE-8242-614A-8511-1DB5D343796A}" type="presParOf" srcId="{7ECDA8F5-11A5-F344-95CE-8E0171EFCF13}" destId="{271F0B93-26C3-0E43-A96E-A010BCEAE682}" srcOrd="0" destOrd="0" presId="urn:microsoft.com/office/officeart/2005/8/layout/hierarchy2"/>
    <dgm:cxn modelId="{CFFC8BC4-A10F-C643-919A-D07E0E32FC4D}" type="presParOf" srcId="{7ECDA8F5-11A5-F344-95CE-8E0171EFCF13}" destId="{B027C61E-3CC2-A749-9B22-01FE7DA78AAB}" srcOrd="1" destOrd="0" presId="urn:microsoft.com/office/officeart/2005/8/layout/hierarchy2"/>
    <dgm:cxn modelId="{C7E15007-F7B3-D640-A8CB-8A8BE65F65D6}" type="presParOf" srcId="{B027C61E-3CC2-A749-9B22-01FE7DA78AAB}" destId="{0DCB85A0-8EA6-4143-8971-24C8268689BA}" srcOrd="0" destOrd="0" presId="urn:microsoft.com/office/officeart/2005/8/layout/hierarchy2"/>
    <dgm:cxn modelId="{80A2680E-C1DA-CD4E-A6D5-B18A1AF7DC60}" type="presParOf" srcId="{0DCB85A0-8EA6-4143-8971-24C8268689BA}" destId="{FE4B35BD-A91A-5E42-A25E-E042F02F60F0}" srcOrd="0" destOrd="0" presId="urn:microsoft.com/office/officeart/2005/8/layout/hierarchy2"/>
    <dgm:cxn modelId="{D9E3EE74-9733-694F-B908-B01BE8624437}" type="presParOf" srcId="{B027C61E-3CC2-A749-9B22-01FE7DA78AAB}" destId="{6B008991-85A0-B643-83BE-F26C7D38FEF5}" srcOrd="1" destOrd="0" presId="urn:microsoft.com/office/officeart/2005/8/layout/hierarchy2"/>
    <dgm:cxn modelId="{88CE8AC3-7049-C74C-8107-4932A611A960}" type="presParOf" srcId="{6B008991-85A0-B643-83BE-F26C7D38FEF5}" destId="{39DFC45A-D4EC-1640-98E0-305E2657D9FD}" srcOrd="0" destOrd="0" presId="urn:microsoft.com/office/officeart/2005/8/layout/hierarchy2"/>
    <dgm:cxn modelId="{EB39FFA7-FC48-5342-B31A-9ED985E991FA}" type="presParOf" srcId="{6B008991-85A0-B643-83BE-F26C7D38FEF5}" destId="{13F30D25-6E63-414C-A7A2-D7A77FA1EF7A}" srcOrd="1" destOrd="0" presId="urn:microsoft.com/office/officeart/2005/8/layout/hierarchy2"/>
    <dgm:cxn modelId="{DBC9A394-DCB2-3F44-BC82-566619AEF4FD}" type="presParOf" srcId="{B027C61E-3CC2-A749-9B22-01FE7DA78AAB}" destId="{91D9BBF9-75D4-864C-8B04-D449D6E3CD9C}" srcOrd="2" destOrd="0" presId="urn:microsoft.com/office/officeart/2005/8/layout/hierarchy2"/>
    <dgm:cxn modelId="{0917A8F0-C44C-074A-9CEA-D7D8DFC365FA}" type="presParOf" srcId="{91D9BBF9-75D4-864C-8B04-D449D6E3CD9C}" destId="{437DD707-3BCC-A14F-9FD3-56D755263A09}" srcOrd="0" destOrd="0" presId="urn:microsoft.com/office/officeart/2005/8/layout/hierarchy2"/>
    <dgm:cxn modelId="{FC832267-6E52-9746-BBB1-8C3DB53DD969}" type="presParOf" srcId="{B027C61E-3CC2-A749-9B22-01FE7DA78AAB}" destId="{E5940B86-E610-9449-BEAB-F7E925EF9B84}" srcOrd="3" destOrd="0" presId="urn:microsoft.com/office/officeart/2005/8/layout/hierarchy2"/>
    <dgm:cxn modelId="{63839731-2611-1A44-9AAF-33E0AE6450D4}" type="presParOf" srcId="{E5940B86-E610-9449-BEAB-F7E925EF9B84}" destId="{83F0EB9D-9027-3249-81C1-05C7AC41CEFB}" srcOrd="0" destOrd="0" presId="urn:microsoft.com/office/officeart/2005/8/layout/hierarchy2"/>
    <dgm:cxn modelId="{906CA9BE-28B9-3343-B563-2D8690E53EE3}" type="presParOf" srcId="{E5940B86-E610-9449-BEAB-F7E925EF9B84}" destId="{02C68DB9-A0B9-094A-A7A0-DFDCC3802140}" srcOrd="1" destOrd="0" presId="urn:microsoft.com/office/officeart/2005/8/layout/hierarchy2"/>
    <dgm:cxn modelId="{6C43C1E4-98FC-1A4B-8A3F-20162094D3B2}" type="presParOf" srcId="{2AAA3F21-C529-244F-BB56-A3B012718AD3}" destId="{5426F1FE-4387-5147-ABF1-5896D390A751}" srcOrd="2" destOrd="0" presId="urn:microsoft.com/office/officeart/2005/8/layout/hierarchy2"/>
    <dgm:cxn modelId="{D56F0214-515D-9244-9097-3E2764A00855}" type="presParOf" srcId="{5426F1FE-4387-5147-ABF1-5896D390A751}" destId="{98AEC217-818F-8643-92D7-9741CD21E4C5}" srcOrd="0" destOrd="0" presId="urn:microsoft.com/office/officeart/2005/8/layout/hierarchy2"/>
    <dgm:cxn modelId="{4350B754-E4FB-004F-9DC6-B79C539FAB65}" type="presParOf" srcId="{2AAA3F21-C529-244F-BB56-A3B012718AD3}" destId="{DB118D47-329B-9643-886D-4ECA30146506}" srcOrd="3" destOrd="0" presId="urn:microsoft.com/office/officeart/2005/8/layout/hierarchy2"/>
    <dgm:cxn modelId="{95D2C0B4-771C-4347-8346-0BBA9B8C490A}" type="presParOf" srcId="{DB118D47-329B-9643-886D-4ECA30146506}" destId="{4FADBA27-0F93-1B49-84B7-2FD8F5575269}" srcOrd="0" destOrd="0" presId="urn:microsoft.com/office/officeart/2005/8/layout/hierarchy2"/>
    <dgm:cxn modelId="{B16763E3-312F-1C4F-A40D-1962DDEEA30D}" type="presParOf" srcId="{DB118D47-329B-9643-886D-4ECA30146506}" destId="{E9B8B9FB-A802-1A47-8874-0849C652138E}" srcOrd="1" destOrd="0" presId="urn:microsoft.com/office/officeart/2005/8/layout/hierarchy2"/>
    <dgm:cxn modelId="{96C13254-6E83-4740-9238-1BA5734BBD6A}" type="presParOf" srcId="{E2A6AB8C-D95B-4D4F-9D92-500DBA931937}" destId="{21C8E388-C563-C544-BA64-CCFFC722E9B2}" srcOrd="1" destOrd="0" presId="urn:microsoft.com/office/officeart/2005/8/layout/hierarchy2"/>
    <dgm:cxn modelId="{34651CA9-8BF4-F240-9AA1-421493CAE0CB}" type="presParOf" srcId="{21C8E388-C563-C544-BA64-CCFFC722E9B2}" destId="{C7A89B49-DD39-AA41-8887-B65761922115}" srcOrd="0" destOrd="0" presId="urn:microsoft.com/office/officeart/2005/8/layout/hierarchy2"/>
    <dgm:cxn modelId="{3176E3B2-1107-C540-8FF5-2DFC1BD11692}" type="presParOf" srcId="{21C8E388-C563-C544-BA64-CCFFC722E9B2}" destId="{F5BFBF17-3350-B944-BDEB-AD57AD9C78B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B08B0-ACFA-7F4E-9CFF-E0832AB98478}">
      <dsp:nvSpPr>
        <dsp:cNvPr id="0" name=""/>
        <dsp:cNvSpPr/>
      </dsp:nvSpPr>
      <dsp:spPr>
        <a:xfrm>
          <a:off x="386771" y="1752049"/>
          <a:ext cx="2884031" cy="309991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Premium Pay: </a:t>
          </a:r>
        </a:p>
        <a:p>
          <a:pPr marL="0" lvl="0" indent="0" algn="ctr" defTabSz="533400">
            <a:lnSpc>
              <a:spcPct val="90000"/>
            </a:lnSpc>
            <a:spcBef>
              <a:spcPct val="0"/>
            </a:spcBef>
            <a:spcAft>
              <a:spcPct val="35000"/>
            </a:spcAft>
            <a:buNone/>
          </a:pPr>
          <a:r>
            <a:rPr lang="en-US" sz="1200" b="0" kern="1200" dirty="0"/>
            <a:t>An amount up to $13 per hour in addition to wages or remuneration the worker otherwise receives and in an aggregate amount not to exceed $25,000 per eligible worker.</a:t>
          </a:r>
        </a:p>
        <a:p>
          <a:pPr marL="0" lvl="0" indent="0" algn="ctr" defTabSz="533400">
            <a:lnSpc>
              <a:spcPct val="90000"/>
            </a:lnSpc>
            <a:spcBef>
              <a:spcPct val="0"/>
            </a:spcBef>
            <a:spcAft>
              <a:spcPct val="35000"/>
            </a:spcAft>
            <a:buNone/>
          </a:pPr>
          <a:r>
            <a:rPr lang="en-US" sz="1200" kern="1200" dirty="0"/>
            <a:t>Can be provided directly, or through grants to private employers to public health/safety staff and essential workers outside the public sector:</a:t>
          </a:r>
        </a:p>
      </dsp:txBody>
      <dsp:txXfrm>
        <a:off x="471241" y="1836519"/>
        <a:ext cx="2715091" cy="2930975"/>
      </dsp:txXfrm>
    </dsp:sp>
    <dsp:sp modelId="{51C4F140-930A-C54D-A113-7015C1F3929D}">
      <dsp:nvSpPr>
        <dsp:cNvPr id="0" name=""/>
        <dsp:cNvSpPr/>
      </dsp:nvSpPr>
      <dsp:spPr>
        <a:xfrm rot="17836529">
          <a:off x="2845903" y="2584750"/>
          <a:ext cx="1568671" cy="40258"/>
        </a:xfrm>
        <a:custGeom>
          <a:avLst/>
          <a:gdLst/>
          <a:ahLst/>
          <a:cxnLst/>
          <a:rect l="0" t="0" r="0" b="0"/>
          <a:pathLst>
            <a:path>
              <a:moveTo>
                <a:pt x="0" y="20129"/>
              </a:moveTo>
              <a:lnTo>
                <a:pt x="1568671" y="201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91022" y="2565662"/>
        <a:ext cx="78433" cy="78433"/>
      </dsp:txXfrm>
    </dsp:sp>
    <dsp:sp modelId="{271F0B93-26C3-0E43-A96E-A010BCEAE682}">
      <dsp:nvSpPr>
        <dsp:cNvPr id="0" name=""/>
        <dsp:cNvSpPr/>
      </dsp:nvSpPr>
      <dsp:spPr>
        <a:xfrm>
          <a:off x="3989676" y="1031813"/>
          <a:ext cx="3351187" cy="175187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r>
            <a:rPr lang="en-US" sz="1200" b="1" kern="1200" dirty="0"/>
            <a:t>Eligible Worker:</a:t>
          </a:r>
        </a:p>
        <a:p>
          <a:pPr marL="0" lvl="0" indent="0" algn="ctr" defTabSz="533400">
            <a:lnSpc>
              <a:spcPct val="90000"/>
            </a:lnSpc>
            <a:spcBef>
              <a:spcPct val="0"/>
            </a:spcBef>
            <a:spcAft>
              <a:spcPct val="35000"/>
            </a:spcAft>
            <a:buNone/>
          </a:pPr>
          <a:br>
            <a:rPr lang="en-US" sz="1200" kern="1200" dirty="0"/>
          </a:br>
          <a:r>
            <a:rPr lang="en-US" sz="1200" kern="1200" dirty="0"/>
            <a:t>Needed to maintain continuity of </a:t>
          </a:r>
          <a:br>
            <a:rPr lang="en-US" sz="1200" kern="1200" dirty="0"/>
          </a:br>
          <a:r>
            <a:rPr lang="en-US" sz="1200" kern="1200" dirty="0"/>
            <a:t>operations of essential critical </a:t>
          </a:r>
          <a:br>
            <a:rPr lang="en-US" sz="1200" kern="1200" dirty="0"/>
          </a:br>
          <a:r>
            <a:rPr lang="en-US" sz="1200" kern="1200" dirty="0"/>
            <a:t>infrastructure sectors, including….</a:t>
          </a:r>
        </a:p>
        <a:p>
          <a:pPr marL="0" lvl="0" indent="0" algn="ctr" defTabSz="533400">
            <a:lnSpc>
              <a:spcPct val="90000"/>
            </a:lnSpc>
            <a:spcBef>
              <a:spcPct val="0"/>
            </a:spcBef>
            <a:spcAft>
              <a:spcPct val="35000"/>
            </a:spcAft>
            <a:buNone/>
          </a:pPr>
          <a:r>
            <a:rPr lang="en-US" sz="1200" kern="1200" dirty="0"/>
            <a:t>any work performed by an </a:t>
          </a:r>
          <a:br>
            <a:rPr lang="en-US" sz="1200" kern="1200" dirty="0"/>
          </a:br>
          <a:r>
            <a:rPr lang="en-US" sz="1200" kern="1200" dirty="0"/>
            <a:t>employee of a State, local, or Tribal </a:t>
          </a:r>
          <a:br>
            <a:rPr lang="en-US" sz="1200" kern="1200" dirty="0"/>
          </a:br>
          <a:r>
            <a:rPr lang="en-US" sz="1200" kern="1200" dirty="0"/>
            <a:t>government….</a:t>
          </a:r>
          <a:br>
            <a:rPr lang="en-US" sz="1200" kern="1200" dirty="0"/>
          </a:br>
          <a:endParaRPr lang="en-US" sz="1200" kern="1200" dirty="0"/>
        </a:p>
        <a:p>
          <a:pPr marL="0" lvl="0" indent="0" algn="ctr" defTabSz="533400">
            <a:lnSpc>
              <a:spcPct val="90000"/>
            </a:lnSpc>
            <a:spcBef>
              <a:spcPct val="0"/>
            </a:spcBef>
            <a:spcAft>
              <a:spcPct val="35000"/>
            </a:spcAft>
            <a:buNone/>
          </a:pPr>
          <a:endParaRPr lang="en-US" sz="1200" kern="1200" dirty="0"/>
        </a:p>
      </dsp:txBody>
      <dsp:txXfrm>
        <a:off x="4040987" y="1083124"/>
        <a:ext cx="3248565" cy="1649254"/>
      </dsp:txXfrm>
    </dsp:sp>
    <dsp:sp modelId="{0DCB85A0-8EA6-4143-8971-24C8268689BA}">
      <dsp:nvSpPr>
        <dsp:cNvPr id="0" name=""/>
        <dsp:cNvSpPr/>
      </dsp:nvSpPr>
      <dsp:spPr>
        <a:xfrm rot="20027322">
          <a:off x="7295645" y="1693396"/>
          <a:ext cx="879477" cy="40258"/>
        </a:xfrm>
        <a:custGeom>
          <a:avLst/>
          <a:gdLst/>
          <a:ahLst/>
          <a:cxnLst/>
          <a:rect l="0" t="0" r="0" b="0"/>
          <a:pathLst>
            <a:path>
              <a:moveTo>
                <a:pt x="0" y="20129"/>
              </a:moveTo>
              <a:lnTo>
                <a:pt x="879477" y="201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13397" y="1691539"/>
        <a:ext cx="43973" cy="43973"/>
      </dsp:txXfrm>
    </dsp:sp>
    <dsp:sp modelId="{39DFC45A-D4EC-1640-98E0-305E2657D9FD}">
      <dsp:nvSpPr>
        <dsp:cNvPr id="0" name=""/>
        <dsp:cNvSpPr/>
      </dsp:nvSpPr>
      <dsp:spPr>
        <a:xfrm>
          <a:off x="8129905" y="661820"/>
          <a:ext cx="2884031" cy="17149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r>
            <a:rPr lang="en-US" sz="1200" b="1" kern="1200" dirty="0"/>
            <a:t>Public Sector:</a:t>
          </a:r>
        </a:p>
        <a:p>
          <a:pPr marL="0" lvl="0" indent="0" algn="ctr" defTabSz="533400">
            <a:lnSpc>
              <a:spcPct val="90000"/>
            </a:lnSpc>
            <a:spcBef>
              <a:spcPct val="0"/>
            </a:spcBef>
            <a:spcAft>
              <a:spcPct val="35000"/>
            </a:spcAft>
            <a:buNone/>
          </a:pPr>
          <a:r>
            <a:rPr lang="en-US" sz="1200" b="0" i="0" u="none" strike="noStrike" kern="1200" dirty="0">
              <a:solidFill>
                <a:schemeClr val="tx1"/>
              </a:solidFill>
              <a:effectLst/>
              <a:latin typeface="+mn-lt"/>
              <a:ea typeface="+mn-ea"/>
              <a:cs typeface="+mn-cs"/>
            </a:rPr>
            <a:t>Public health and safety staff</a:t>
          </a:r>
        </a:p>
        <a:p>
          <a:pPr marL="0" lvl="0" indent="0" algn="ctr" defTabSz="533400">
            <a:lnSpc>
              <a:spcPct val="90000"/>
            </a:lnSpc>
            <a:spcBef>
              <a:spcPct val="0"/>
            </a:spcBef>
            <a:spcAft>
              <a:spcPct val="35000"/>
            </a:spcAft>
            <a:buNone/>
          </a:pPr>
          <a:r>
            <a:rPr lang="en-US" sz="1200" b="0" i="0" u="none" strike="noStrike" kern="1200" dirty="0">
              <a:solidFill>
                <a:schemeClr val="tx1"/>
              </a:solidFill>
              <a:effectLst/>
              <a:latin typeface="+mn-lt"/>
              <a:ea typeface="+mn-ea"/>
              <a:cs typeface="+mn-cs"/>
            </a:rPr>
            <a:t>Staff at nursing homes, hospitals, home care settings</a:t>
          </a:r>
        </a:p>
        <a:p>
          <a:pPr marL="0" lvl="0" indent="0" algn="ctr" defTabSz="533400">
            <a:lnSpc>
              <a:spcPct val="90000"/>
            </a:lnSpc>
            <a:spcBef>
              <a:spcPct val="0"/>
            </a:spcBef>
            <a:spcAft>
              <a:spcPct val="35000"/>
            </a:spcAft>
            <a:buNone/>
          </a:pPr>
          <a:r>
            <a:rPr lang="en-US" sz="1200" b="0" i="0" u="none" strike="noStrike" kern="1200" dirty="0">
              <a:solidFill>
                <a:schemeClr val="tx1"/>
              </a:solidFill>
              <a:effectLst/>
              <a:latin typeface="+mn-lt"/>
              <a:ea typeface="+mn-ea"/>
              <a:cs typeface="+mn-cs"/>
            </a:rPr>
            <a:t>Childcare workers, educators, and other school staff</a:t>
          </a:r>
        </a:p>
        <a:p>
          <a:pPr marL="0" lvl="0" indent="0" algn="ctr" defTabSz="533400">
            <a:lnSpc>
              <a:spcPct val="90000"/>
            </a:lnSpc>
            <a:spcBef>
              <a:spcPct val="0"/>
            </a:spcBef>
            <a:spcAft>
              <a:spcPct val="35000"/>
            </a:spcAft>
            <a:buNone/>
          </a:pPr>
          <a:r>
            <a:rPr lang="en-US" sz="1200" b="0" i="0" u="none" strike="noStrike" kern="1200" dirty="0">
              <a:solidFill>
                <a:schemeClr val="tx1"/>
              </a:solidFill>
              <a:effectLst/>
              <a:latin typeface="+mn-lt"/>
              <a:ea typeface="+mn-ea"/>
              <a:cs typeface="+mn-cs"/>
            </a:rPr>
            <a:t>Social service and human services staff</a:t>
          </a:r>
          <a:endParaRPr lang="en-US" sz="1200" kern="1200" dirty="0"/>
        </a:p>
        <a:p>
          <a:pPr marL="0" lvl="0" indent="0" algn="ctr" defTabSz="533400">
            <a:lnSpc>
              <a:spcPct val="90000"/>
            </a:lnSpc>
            <a:spcBef>
              <a:spcPct val="0"/>
            </a:spcBef>
            <a:spcAft>
              <a:spcPct val="35000"/>
            </a:spcAft>
            <a:buNone/>
          </a:pPr>
          <a:endParaRPr lang="en-US" sz="2000" kern="1200" dirty="0"/>
        </a:p>
      </dsp:txBody>
      <dsp:txXfrm>
        <a:off x="8180134" y="712049"/>
        <a:ext cx="2783573" cy="1614502"/>
      </dsp:txXfrm>
    </dsp:sp>
    <dsp:sp modelId="{91D9BBF9-75D4-864C-8B04-D449D6E3CD9C}">
      <dsp:nvSpPr>
        <dsp:cNvPr id="0" name=""/>
        <dsp:cNvSpPr/>
      </dsp:nvSpPr>
      <dsp:spPr>
        <a:xfrm rot="3921397">
          <a:off x="6807710" y="2718785"/>
          <a:ext cx="1828902" cy="40258"/>
        </a:xfrm>
        <a:custGeom>
          <a:avLst/>
          <a:gdLst/>
          <a:ahLst/>
          <a:cxnLst/>
          <a:rect l="0" t="0" r="0" b="0"/>
          <a:pathLst>
            <a:path>
              <a:moveTo>
                <a:pt x="0" y="20129"/>
              </a:moveTo>
              <a:lnTo>
                <a:pt x="1828902" y="201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7676438" y="2693192"/>
        <a:ext cx="91445" cy="91445"/>
      </dsp:txXfrm>
    </dsp:sp>
    <dsp:sp modelId="{83F0EB9D-9027-3249-81C1-05C7AC41CEFB}">
      <dsp:nvSpPr>
        <dsp:cNvPr id="0" name=""/>
        <dsp:cNvSpPr/>
      </dsp:nvSpPr>
      <dsp:spPr>
        <a:xfrm>
          <a:off x="8103459" y="2849070"/>
          <a:ext cx="2884031" cy="144201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US" sz="1200" b="1" kern="1200" dirty="0"/>
        </a:p>
        <a:p>
          <a:pPr marL="0" lvl="0" indent="0" algn="ctr" defTabSz="533400">
            <a:lnSpc>
              <a:spcPct val="90000"/>
            </a:lnSpc>
            <a:spcBef>
              <a:spcPct val="0"/>
            </a:spcBef>
            <a:spcAft>
              <a:spcPct val="35000"/>
            </a:spcAft>
            <a:buNone/>
          </a:pPr>
          <a:r>
            <a:rPr lang="en-US" sz="1200" b="1" kern="1200" dirty="0"/>
            <a:t>Private Sector (grants to other employers):</a:t>
          </a:r>
        </a:p>
        <a:p>
          <a:pPr marL="0" lvl="0" indent="0" algn="ctr" defTabSz="533400">
            <a:lnSpc>
              <a:spcPct val="90000"/>
            </a:lnSpc>
            <a:spcBef>
              <a:spcPct val="0"/>
            </a:spcBef>
            <a:spcAft>
              <a:spcPct val="35000"/>
            </a:spcAft>
            <a:buNone/>
          </a:pPr>
          <a:r>
            <a:rPr lang="en-US" sz="1200" b="0" i="0" u="none" strike="noStrike" kern="1200" dirty="0">
              <a:solidFill>
                <a:schemeClr val="tx1"/>
              </a:solidFill>
              <a:effectLst/>
              <a:latin typeface="+mn-lt"/>
              <a:ea typeface="+mn-ea"/>
              <a:cs typeface="+mn-cs"/>
            </a:rPr>
            <a:t>Workers at farms, food production facilities, grocery stores, and restaurants</a:t>
          </a:r>
        </a:p>
        <a:p>
          <a:pPr marL="0" lvl="0" indent="0" algn="ctr" defTabSz="533400">
            <a:lnSpc>
              <a:spcPct val="90000"/>
            </a:lnSpc>
            <a:spcBef>
              <a:spcPct val="0"/>
            </a:spcBef>
            <a:spcAft>
              <a:spcPct val="35000"/>
            </a:spcAft>
            <a:buNone/>
          </a:pPr>
          <a:r>
            <a:rPr lang="en-US" sz="1200" b="0" i="0" u="none" strike="noStrike" kern="1200" dirty="0">
              <a:solidFill>
                <a:schemeClr val="tx1"/>
              </a:solidFill>
              <a:effectLst/>
              <a:latin typeface="+mn-lt"/>
              <a:ea typeface="+mn-ea"/>
              <a:cs typeface="+mn-cs"/>
            </a:rPr>
            <a:t>Janitors and sanitation workers</a:t>
          </a:r>
        </a:p>
        <a:p>
          <a:pPr marL="0" lvl="0" indent="0" algn="ctr" defTabSz="533400">
            <a:lnSpc>
              <a:spcPct val="90000"/>
            </a:lnSpc>
            <a:spcBef>
              <a:spcPct val="0"/>
            </a:spcBef>
            <a:spcAft>
              <a:spcPct val="35000"/>
            </a:spcAft>
            <a:buNone/>
          </a:pPr>
          <a:r>
            <a:rPr lang="en-US" sz="1200" b="0" i="0" u="none" strike="noStrike" kern="1200" dirty="0">
              <a:solidFill>
                <a:schemeClr val="tx1"/>
              </a:solidFill>
              <a:effectLst/>
              <a:latin typeface="+mn-lt"/>
              <a:ea typeface="+mn-ea"/>
              <a:cs typeface="+mn-cs"/>
            </a:rPr>
            <a:t>Truck drivers, transit staff, and warehouse workers</a:t>
          </a:r>
          <a:endParaRPr lang="en-US" sz="1200" b="1" kern="1200" dirty="0"/>
        </a:p>
        <a:p>
          <a:pPr marL="0" lvl="0" indent="0" algn="ctr" defTabSz="533400">
            <a:lnSpc>
              <a:spcPct val="90000"/>
            </a:lnSpc>
            <a:spcBef>
              <a:spcPct val="0"/>
            </a:spcBef>
            <a:spcAft>
              <a:spcPct val="35000"/>
            </a:spcAft>
            <a:buNone/>
          </a:pPr>
          <a:endParaRPr lang="en-US" sz="1200" b="0" kern="1200" dirty="0"/>
        </a:p>
      </dsp:txBody>
      <dsp:txXfrm>
        <a:off x="8145694" y="2891305"/>
        <a:ext cx="2799561" cy="1357545"/>
      </dsp:txXfrm>
    </dsp:sp>
    <dsp:sp modelId="{5426F1FE-4387-5147-ABF1-5896D390A751}">
      <dsp:nvSpPr>
        <dsp:cNvPr id="0" name=""/>
        <dsp:cNvSpPr/>
      </dsp:nvSpPr>
      <dsp:spPr>
        <a:xfrm rot="3161483">
          <a:off x="2967183" y="3894972"/>
          <a:ext cx="1541635" cy="40258"/>
        </a:xfrm>
        <a:custGeom>
          <a:avLst/>
          <a:gdLst/>
          <a:ahLst/>
          <a:cxnLst/>
          <a:rect l="0" t="0" r="0" b="0"/>
          <a:pathLst>
            <a:path>
              <a:moveTo>
                <a:pt x="0" y="20129"/>
              </a:moveTo>
              <a:lnTo>
                <a:pt x="1541635" y="201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99460" y="3876561"/>
        <a:ext cx="77081" cy="77081"/>
      </dsp:txXfrm>
    </dsp:sp>
    <dsp:sp modelId="{4FADBA27-0F93-1B49-84B7-2FD8F5575269}">
      <dsp:nvSpPr>
        <dsp:cNvPr id="0" name=""/>
        <dsp:cNvSpPr/>
      </dsp:nvSpPr>
      <dsp:spPr>
        <a:xfrm>
          <a:off x="4205200" y="3214116"/>
          <a:ext cx="2884031" cy="26281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Essential Work:</a:t>
          </a:r>
        </a:p>
        <a:p>
          <a:pPr marL="0" lvl="0" indent="0" algn="ctr" defTabSz="533400">
            <a:lnSpc>
              <a:spcPct val="90000"/>
            </a:lnSpc>
            <a:spcBef>
              <a:spcPct val="0"/>
            </a:spcBef>
            <a:spcAft>
              <a:spcPct val="35000"/>
            </a:spcAft>
            <a:buNone/>
          </a:pPr>
          <a:r>
            <a:rPr lang="en-US" sz="1200" kern="1200" dirty="0"/>
            <a:t>Work that is </a:t>
          </a:r>
          <a:r>
            <a:rPr lang="en-US" sz="1200" b="1" kern="1200" dirty="0"/>
            <a:t>not performed while </a:t>
          </a:r>
          <a:br>
            <a:rPr lang="en-US" sz="1200" b="1" kern="1200" dirty="0"/>
          </a:br>
          <a:r>
            <a:rPr lang="en-US" sz="1200" b="1" kern="1200" dirty="0"/>
            <a:t>teleworking</a:t>
          </a:r>
          <a:r>
            <a:rPr lang="en-US" sz="1200" kern="1200" dirty="0"/>
            <a:t> from a residence and,</a:t>
          </a:r>
        </a:p>
        <a:p>
          <a:pPr marL="0" lvl="0" indent="0" algn="ctr" defTabSz="533400">
            <a:lnSpc>
              <a:spcPct val="90000"/>
            </a:lnSpc>
            <a:spcBef>
              <a:spcPct val="0"/>
            </a:spcBef>
            <a:spcAft>
              <a:spcPct val="35000"/>
            </a:spcAft>
            <a:buNone/>
          </a:pPr>
          <a:r>
            <a:rPr lang="en-US" sz="1200" kern="1200" dirty="0"/>
            <a:t>Involves </a:t>
          </a:r>
          <a:r>
            <a:rPr lang="en-US" sz="1200" b="1" kern="1200" dirty="0"/>
            <a:t>regular in-person interactions </a:t>
          </a:r>
          <a:r>
            <a:rPr lang="en-US" sz="1200" kern="1200" dirty="0"/>
            <a:t>with </a:t>
          </a:r>
          <a:br>
            <a:rPr lang="en-US" sz="1200" kern="1200" dirty="0"/>
          </a:br>
          <a:r>
            <a:rPr lang="en-US" sz="1200" kern="1200" dirty="0"/>
            <a:t>patients, the public, or coworkers of the </a:t>
          </a:r>
          <a:br>
            <a:rPr lang="en-US" sz="1200" kern="1200" dirty="0"/>
          </a:br>
          <a:r>
            <a:rPr lang="en-US" sz="1200" kern="1200" dirty="0"/>
            <a:t>individual that is performing the work or;</a:t>
          </a:r>
        </a:p>
        <a:p>
          <a:pPr marL="0" lvl="0" indent="0" algn="ctr" defTabSz="533400">
            <a:lnSpc>
              <a:spcPct val="90000"/>
            </a:lnSpc>
            <a:spcBef>
              <a:spcPct val="0"/>
            </a:spcBef>
            <a:spcAft>
              <a:spcPct val="35000"/>
            </a:spcAft>
            <a:buNone/>
          </a:pPr>
          <a:r>
            <a:rPr lang="en-US" sz="1200" b="1" kern="1200" dirty="0"/>
            <a:t>Regular physical handling of items </a:t>
          </a:r>
          <a:br>
            <a:rPr lang="en-US" sz="1200" b="1" kern="1200" dirty="0"/>
          </a:br>
          <a:r>
            <a:rPr lang="en-US" sz="1200" kern="1200" dirty="0"/>
            <a:t>that were handled by, or are to be </a:t>
          </a:r>
          <a:br>
            <a:rPr lang="en-US" sz="1200" kern="1200" dirty="0"/>
          </a:br>
          <a:r>
            <a:rPr lang="en-US" sz="1200" kern="1200" dirty="0"/>
            <a:t>handled by patients, the public, or </a:t>
          </a:r>
          <a:br>
            <a:rPr lang="en-US" sz="1200" kern="1200" dirty="0"/>
          </a:br>
          <a:r>
            <a:rPr lang="en-US" sz="1200" kern="1200" dirty="0"/>
            <a:t>coworkers of the individual that is </a:t>
          </a:r>
          <a:br>
            <a:rPr lang="en-US" sz="1200" kern="1200" dirty="0"/>
          </a:br>
          <a:r>
            <a:rPr lang="en-US" sz="1200" kern="1200" dirty="0"/>
            <a:t>performing the work.</a:t>
          </a:r>
        </a:p>
        <a:p>
          <a:pPr marL="0" lvl="0" indent="0" algn="ctr" defTabSz="533400">
            <a:lnSpc>
              <a:spcPct val="90000"/>
            </a:lnSpc>
            <a:spcBef>
              <a:spcPct val="0"/>
            </a:spcBef>
            <a:spcAft>
              <a:spcPct val="35000"/>
            </a:spcAft>
            <a:buNone/>
          </a:pPr>
          <a:r>
            <a:rPr lang="en-US" sz="1200" kern="1200" dirty="0"/>
            <a:t> </a:t>
          </a:r>
        </a:p>
      </dsp:txBody>
      <dsp:txXfrm>
        <a:off x="4282176" y="3291092"/>
        <a:ext cx="2730079" cy="2474208"/>
      </dsp:txXfrm>
    </dsp:sp>
    <dsp:sp modelId="{C7A89B49-DD39-AA41-8887-B65761922115}">
      <dsp:nvSpPr>
        <dsp:cNvPr id="0" name=""/>
        <dsp:cNvSpPr/>
      </dsp:nvSpPr>
      <dsp:spPr>
        <a:xfrm>
          <a:off x="8351774" y="4809281"/>
          <a:ext cx="2446177" cy="156458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NOTE:</a:t>
          </a:r>
        </a:p>
        <a:p>
          <a:pPr marL="0" lvl="0" indent="0" algn="ctr" defTabSz="533400">
            <a:lnSpc>
              <a:spcPct val="90000"/>
            </a:lnSpc>
            <a:spcBef>
              <a:spcPct val="0"/>
            </a:spcBef>
            <a:spcAft>
              <a:spcPct val="35000"/>
            </a:spcAft>
            <a:buNone/>
          </a:pPr>
          <a:r>
            <a:rPr lang="en-US" sz="1200" b="0" kern="1200" dirty="0"/>
            <a:t>The chief executive officer can designate any other sectors determined as critical to protect the health </a:t>
          </a:r>
          <a:br>
            <a:rPr lang="en-US" sz="1200" b="0" kern="1200" dirty="0"/>
          </a:br>
          <a:r>
            <a:rPr lang="en-US" sz="1200" b="0" kern="1200" dirty="0"/>
            <a:t>and well-being of the residents.</a:t>
          </a:r>
          <a:endParaRPr lang="en-US" sz="700" b="0" kern="1200" dirty="0"/>
        </a:p>
      </dsp:txBody>
      <dsp:txXfrm>
        <a:off x="8397599" y="4855106"/>
        <a:ext cx="2354527" cy="14729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B15265-DDA5-410A-A0C8-5C8C4720F8D0}" type="datetimeFigureOut">
              <a:rPr lang="en-US" smtClean="0"/>
              <a:t>2/17/2022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683D5-3AF9-4E9C-9808-61FD07405A08}" type="slidenum">
              <a:rPr lang="en-US" smtClean="0"/>
              <a:t>‹#›</a:t>
            </a:fld>
            <a:endParaRPr lang="en-US"/>
          </a:p>
        </p:txBody>
      </p:sp>
    </p:spTree>
    <p:extLst>
      <p:ext uri="{BB962C8B-B14F-4D97-AF65-F5344CB8AC3E}">
        <p14:creationId xmlns:p14="http://schemas.microsoft.com/office/powerpoint/2010/main" val="2053812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8683D5-3AF9-4E9C-9808-61FD07405A08}" type="slidenum">
              <a:rPr lang="en-US" smtClean="0"/>
              <a:t>1</a:t>
            </a:fld>
            <a:endParaRPr lang="en-US"/>
          </a:p>
        </p:txBody>
      </p:sp>
    </p:spTree>
    <p:extLst>
      <p:ext uri="{BB962C8B-B14F-4D97-AF65-F5344CB8AC3E}">
        <p14:creationId xmlns:p14="http://schemas.microsoft.com/office/powerpoint/2010/main" val="1169857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don’t have to satisfy</a:t>
            </a:r>
            <a:r>
              <a:rPr lang="en-US" baseline="0" dirty="0"/>
              <a:t> all four. All are mutually exclusive.</a:t>
            </a:r>
            <a:endParaRPr lang="en-US" dirty="0"/>
          </a:p>
        </p:txBody>
      </p:sp>
      <p:sp>
        <p:nvSpPr>
          <p:cNvPr id="4" name="Slide Number Placeholder 3"/>
          <p:cNvSpPr>
            <a:spLocks noGrp="1"/>
          </p:cNvSpPr>
          <p:nvPr>
            <p:ph type="sldNum" sz="quarter" idx="10"/>
          </p:nvPr>
        </p:nvSpPr>
        <p:spPr/>
        <p:txBody>
          <a:bodyPr/>
          <a:lstStyle/>
          <a:p>
            <a:fld id="{FF8683D5-3AF9-4E9C-9808-61FD07405A08}" type="slidenum">
              <a:rPr lang="en-US" smtClean="0"/>
              <a:t>8</a:t>
            </a:fld>
            <a:endParaRPr lang="en-US"/>
          </a:p>
        </p:txBody>
      </p:sp>
    </p:spTree>
    <p:extLst>
      <p:ext uri="{BB962C8B-B14F-4D97-AF65-F5344CB8AC3E}">
        <p14:creationId xmlns:p14="http://schemas.microsoft.com/office/powerpoint/2010/main" val="722300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8683D5-3AF9-4E9C-9808-61FD07405A08}" type="slidenum">
              <a:rPr lang="en-US" smtClean="0"/>
              <a:t>15</a:t>
            </a:fld>
            <a:endParaRPr lang="en-US"/>
          </a:p>
        </p:txBody>
      </p:sp>
    </p:spTree>
    <p:extLst>
      <p:ext uri="{BB962C8B-B14F-4D97-AF65-F5344CB8AC3E}">
        <p14:creationId xmlns:p14="http://schemas.microsoft.com/office/powerpoint/2010/main" val="3560318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8683D5-3AF9-4E9C-9808-61FD07405A08}" type="slidenum">
              <a:rPr lang="en-US" smtClean="0"/>
              <a:t>18</a:t>
            </a:fld>
            <a:endParaRPr lang="en-US"/>
          </a:p>
        </p:txBody>
      </p:sp>
    </p:spTree>
    <p:extLst>
      <p:ext uri="{BB962C8B-B14F-4D97-AF65-F5344CB8AC3E}">
        <p14:creationId xmlns:p14="http://schemas.microsoft.com/office/powerpoint/2010/main" val="2650044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8683D5-3AF9-4E9C-9808-61FD07405A08}" type="slidenum">
              <a:rPr lang="en-US" smtClean="0"/>
              <a:t>20</a:t>
            </a:fld>
            <a:endParaRPr lang="en-US"/>
          </a:p>
        </p:txBody>
      </p:sp>
    </p:spTree>
    <p:extLst>
      <p:ext uri="{BB962C8B-B14F-4D97-AF65-F5344CB8AC3E}">
        <p14:creationId xmlns:p14="http://schemas.microsoft.com/office/powerpoint/2010/main" val="2713008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8683D5-3AF9-4E9C-9808-61FD07405A08}" type="slidenum">
              <a:rPr lang="en-US" smtClean="0"/>
              <a:t>24</a:t>
            </a:fld>
            <a:endParaRPr lang="en-US"/>
          </a:p>
        </p:txBody>
      </p:sp>
    </p:spTree>
    <p:extLst>
      <p:ext uri="{BB962C8B-B14F-4D97-AF65-F5344CB8AC3E}">
        <p14:creationId xmlns:p14="http://schemas.microsoft.com/office/powerpoint/2010/main" val="3091864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All recipients may elect to use this standard allowance instead of calculating lost revenue using the formula below, including those with total allocations of $10 million or less. Electing the standard allowance does not increase or decrease a recipient’s total allocation. </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F8683D5-3AF9-4E9C-9808-61FD07405A08}" type="slidenum">
              <a:rPr lang="en-US" smtClean="0"/>
              <a:t>26</a:t>
            </a:fld>
            <a:endParaRPr lang="en-US"/>
          </a:p>
        </p:txBody>
      </p:sp>
    </p:spTree>
    <p:extLst>
      <p:ext uri="{BB962C8B-B14F-4D97-AF65-F5344CB8AC3E}">
        <p14:creationId xmlns:p14="http://schemas.microsoft.com/office/powerpoint/2010/main" val="2085904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8683D5-3AF9-4E9C-9808-61FD07405A08}" type="slidenum">
              <a:rPr lang="en-US" smtClean="0"/>
              <a:t>33</a:t>
            </a:fld>
            <a:endParaRPr lang="en-US"/>
          </a:p>
        </p:txBody>
      </p:sp>
    </p:spTree>
    <p:extLst>
      <p:ext uri="{BB962C8B-B14F-4D97-AF65-F5344CB8AC3E}">
        <p14:creationId xmlns:p14="http://schemas.microsoft.com/office/powerpoint/2010/main" val="2536681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home.treasury.gov</a:t>
            </a:r>
            <a:r>
              <a:rPr lang="en-US" dirty="0"/>
              <a:t>/system/files/136/SLFRF-Compliance-and-Reporting-</a:t>
            </a:r>
            <a:r>
              <a:rPr lang="en-US" dirty="0" err="1"/>
              <a:t>Guidance.pdf</a:t>
            </a:r>
            <a:endParaRPr lang="en-US" dirty="0"/>
          </a:p>
          <a:p>
            <a:endParaRPr lang="en-US" dirty="0"/>
          </a:p>
        </p:txBody>
      </p:sp>
      <p:sp>
        <p:nvSpPr>
          <p:cNvPr id="4" name="Slide Number Placeholder 3"/>
          <p:cNvSpPr>
            <a:spLocks noGrp="1"/>
          </p:cNvSpPr>
          <p:nvPr>
            <p:ph type="sldNum" sz="quarter" idx="10"/>
          </p:nvPr>
        </p:nvSpPr>
        <p:spPr/>
        <p:txBody>
          <a:bodyPr/>
          <a:lstStyle/>
          <a:p>
            <a:fld id="{FF8683D5-3AF9-4E9C-9808-61FD07405A08}" type="slidenum">
              <a:rPr lang="en-US" smtClean="0"/>
              <a:t>40</a:t>
            </a:fld>
            <a:endParaRPr lang="en-US"/>
          </a:p>
        </p:txBody>
      </p:sp>
    </p:spTree>
    <p:extLst>
      <p:ext uri="{BB962C8B-B14F-4D97-AF65-F5344CB8AC3E}">
        <p14:creationId xmlns:p14="http://schemas.microsoft.com/office/powerpoint/2010/main" val="612404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4E9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68378"/>
            <a:ext cx="10363200" cy="1470025"/>
          </a:xfrm>
        </p:spPr>
        <p:txBody>
          <a:bodyPr/>
          <a:lstStyle>
            <a:lvl1pPr>
              <a:defRPr>
                <a:solidFill>
                  <a:schemeClr val="bg1"/>
                </a:solidFill>
                <a:latin typeface="Helvetica" pitchFamily="34" charset="0"/>
              </a:defRPr>
            </a:lvl1pPr>
          </a:lstStyle>
          <a:p>
            <a:r>
              <a:rPr lang="en-US" dirty="0"/>
              <a:t>Course Title</a:t>
            </a:r>
          </a:p>
        </p:txBody>
      </p:sp>
      <p:sp>
        <p:nvSpPr>
          <p:cNvPr id="8" name="Rectangle 7"/>
          <p:cNvSpPr/>
          <p:nvPr userDrawn="1"/>
        </p:nvSpPr>
        <p:spPr>
          <a:xfrm>
            <a:off x="1" y="3962400"/>
            <a:ext cx="12137203" cy="1524000"/>
          </a:xfrm>
          <a:prstGeom prst="rect">
            <a:avLst/>
          </a:prstGeom>
          <a:solidFill>
            <a:schemeClr val="bg1"/>
          </a:solidFill>
          <a:ln w="63500">
            <a:solidFill>
              <a:srgbClr val="8BB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 Placeholder 9"/>
          <p:cNvSpPr>
            <a:spLocks noGrp="1"/>
          </p:cNvSpPr>
          <p:nvPr>
            <p:ph type="body" sz="quarter" idx="10" hasCustomPrompt="1"/>
          </p:nvPr>
        </p:nvSpPr>
        <p:spPr>
          <a:xfrm>
            <a:off x="1999703" y="5943600"/>
            <a:ext cx="8192596" cy="533400"/>
          </a:xfrm>
        </p:spPr>
        <p:txBody>
          <a:bodyPr>
            <a:normAutofit/>
          </a:bodyPr>
          <a:lstStyle>
            <a:lvl1pPr marL="0" indent="0" algn="ctr">
              <a:buNone/>
              <a:defRPr sz="2000">
                <a:solidFill>
                  <a:schemeClr val="bg1"/>
                </a:solidFill>
                <a:latin typeface="Helvetica" pitchFamily="34" charset="0"/>
              </a:defRPr>
            </a:lvl1pPr>
          </a:lstStyle>
          <a:p>
            <a:pPr lvl="0"/>
            <a:r>
              <a:rPr lang="en-US" dirty="0"/>
              <a:t>Date</a:t>
            </a:r>
          </a:p>
        </p:txBody>
      </p:sp>
      <p:sp>
        <p:nvSpPr>
          <p:cNvPr id="5" name="TextBox 4"/>
          <p:cNvSpPr txBox="1"/>
          <p:nvPr userDrawn="1"/>
        </p:nvSpPr>
        <p:spPr>
          <a:xfrm>
            <a:off x="2235202" y="4343400"/>
            <a:ext cx="7059946" cy="523220"/>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4E95"/>
                </a:solidFill>
                <a:effectLst/>
                <a:uLnTx/>
                <a:uFillTx/>
                <a:latin typeface="Book Antiqua" panose="02040602050305030304" pitchFamily="18" charset="0"/>
                <a:ea typeface="+mn-ea"/>
                <a:cs typeface="+mn-cs"/>
              </a:rPr>
              <a:t>Government Finance Officers Association</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1202" y="4038600"/>
            <a:ext cx="1567551" cy="1371600"/>
          </a:xfrm>
          <a:prstGeom prst="rect">
            <a:avLst/>
          </a:prstGeom>
        </p:spPr>
      </p:pic>
    </p:spTree>
    <p:extLst>
      <p:ext uri="{BB962C8B-B14F-4D97-AF65-F5344CB8AC3E}">
        <p14:creationId xmlns:p14="http://schemas.microsoft.com/office/powerpoint/2010/main" val="3904074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004E95"/>
        </a:solidFill>
        <a:effectLst/>
      </p:bgPr>
    </p:bg>
    <p:spTree>
      <p:nvGrpSpPr>
        <p:cNvPr id="1" name=""/>
        <p:cNvGrpSpPr/>
        <p:nvPr/>
      </p:nvGrpSpPr>
      <p:grpSpPr>
        <a:xfrm>
          <a:off x="0" y="0"/>
          <a:ext cx="0" cy="0"/>
          <a:chOff x="0" y="0"/>
          <a:chExt cx="0" cy="0"/>
        </a:xfrm>
      </p:grpSpPr>
      <p:sp>
        <p:nvSpPr>
          <p:cNvPr id="4" name="Rectangle 3"/>
          <p:cNvSpPr/>
          <p:nvPr userDrawn="1"/>
        </p:nvSpPr>
        <p:spPr>
          <a:xfrm>
            <a:off x="0" y="5791200"/>
            <a:ext cx="12192000" cy="1066800"/>
          </a:xfrm>
          <a:prstGeom prst="rect">
            <a:avLst/>
          </a:prstGeom>
          <a:solidFill>
            <a:srgbClr val="8BB63F"/>
          </a:solidFill>
          <a:ln>
            <a:solidFill>
              <a:srgbClr val="8BB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itchFamily="34" charset="0"/>
              <a:ea typeface="+mn-ea"/>
              <a:cs typeface="+mn-cs"/>
            </a:endParaRPr>
          </a:p>
        </p:txBody>
      </p:sp>
      <p:sp>
        <p:nvSpPr>
          <p:cNvPr id="5" name="Title 4"/>
          <p:cNvSpPr>
            <a:spLocks noGrp="1"/>
          </p:cNvSpPr>
          <p:nvPr>
            <p:ph type="title" hasCustomPrompt="1"/>
          </p:nvPr>
        </p:nvSpPr>
        <p:spPr>
          <a:xfrm>
            <a:off x="609600" y="2286000"/>
            <a:ext cx="10972800" cy="1143000"/>
          </a:xfrm>
        </p:spPr>
        <p:txBody>
          <a:bodyPr/>
          <a:lstStyle>
            <a:lvl1pPr>
              <a:defRPr>
                <a:solidFill>
                  <a:schemeClr val="bg1"/>
                </a:solidFill>
                <a:latin typeface="Helvetica" pitchFamily="34" charset="0"/>
              </a:defRPr>
            </a:lvl1pPr>
          </a:lstStyle>
          <a:p>
            <a:r>
              <a:rPr lang="en-US" dirty="0"/>
              <a:t>Transition Slide Title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8444" y="152400"/>
            <a:ext cx="522757" cy="457200"/>
          </a:xfrm>
          <a:prstGeom prst="rect">
            <a:avLst/>
          </a:prstGeom>
        </p:spPr>
      </p:pic>
    </p:spTree>
    <p:extLst>
      <p:ext uri="{BB962C8B-B14F-4D97-AF65-F5344CB8AC3E}">
        <p14:creationId xmlns:p14="http://schemas.microsoft.com/office/powerpoint/2010/main" val="2501540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38200"/>
          </a:xfrm>
          <a:solidFill>
            <a:srgbClr val="004E95"/>
          </a:solidFill>
        </p:spPr>
        <p:txBody>
          <a:bodyPr/>
          <a:lstStyle>
            <a:lvl1pPr>
              <a:defRPr baseline="0">
                <a:solidFill>
                  <a:schemeClr val="bg1"/>
                </a:solidFill>
                <a:latin typeface="Helvetica" pitchFamily="34" charset="0"/>
              </a:defRPr>
            </a:lvl1pPr>
          </a:lstStyle>
          <a:p>
            <a:r>
              <a:rPr lang="en-US" dirty="0"/>
              <a:t>Click to edit Master title style</a:t>
            </a:r>
          </a:p>
        </p:txBody>
      </p:sp>
      <p:sp>
        <p:nvSpPr>
          <p:cNvPr id="3" name="Content Placeholder 2"/>
          <p:cNvSpPr>
            <a:spLocks noGrp="1"/>
          </p:cNvSpPr>
          <p:nvPr>
            <p:ph idx="1"/>
          </p:nvPr>
        </p:nvSpPr>
        <p:spPr>
          <a:xfrm>
            <a:off x="609600" y="1066800"/>
            <a:ext cx="10972800" cy="5562600"/>
          </a:xfrm>
        </p:spPr>
        <p:txBody>
          <a:bodyPr/>
          <a:lstStyle>
            <a:lvl1pPr marL="457189" indent="-457189">
              <a:buSzPct val="125000"/>
              <a:buFont typeface="Courier New" panose="02070309020205020404" pitchFamily="49" charset="0"/>
              <a:buChar char="o"/>
              <a:defRPr baseline="0">
                <a:solidFill>
                  <a:schemeClr val="tx1"/>
                </a:solidFill>
                <a:latin typeface="Helvetica" pitchFamily="34" charset="0"/>
              </a:defRPr>
            </a:lvl1pPr>
            <a:lvl2pPr marL="742932" indent="-285744">
              <a:buSzPct val="125000"/>
              <a:buFont typeface="Wingdings" panose="05000000000000000000" pitchFamily="2" charset="2"/>
              <a:buChar char="§"/>
              <a:defRPr>
                <a:solidFill>
                  <a:schemeClr val="tx1"/>
                </a:solidFill>
                <a:latin typeface="Helvetica" pitchFamily="34" charset="0"/>
              </a:defRPr>
            </a:lvl2pPr>
            <a:lvl3pPr marL="1142971" indent="-228594">
              <a:buFont typeface="Arial" panose="020B0604020202020204" pitchFamily="34" charset="0"/>
              <a:buChar char="•"/>
              <a:defRPr>
                <a:solidFill>
                  <a:schemeClr val="tx1"/>
                </a:solidFill>
                <a:latin typeface="Helvetica" pitchFamily="34" charset="0"/>
              </a:defRPr>
            </a:lvl3pPr>
            <a:lvl4pPr>
              <a:defRPr>
                <a:solidFill>
                  <a:schemeClr val="tx1"/>
                </a:solidFill>
                <a:latin typeface="Helvetica" pitchFamily="34" charset="0"/>
              </a:defRPr>
            </a:lvl4pPr>
            <a:lvl5pPr>
              <a:defRPr>
                <a:solidFill>
                  <a:schemeClr val="tx1"/>
                </a:solidFill>
                <a:latin typeface="Helvetic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47200" y="6553200"/>
            <a:ext cx="2844800" cy="296408"/>
          </a:xfrm>
          <a:prstGeom prst="rect">
            <a:avLst/>
          </a:prstGeom>
        </p:spPr>
        <p:txBody>
          <a:bodyPr/>
          <a:lstStyle>
            <a:lvl1pPr algn="r">
              <a:defRPr sz="1000">
                <a:latin typeface="Helvetica" pitchFamily="34" charset="0"/>
              </a:defRPr>
            </a:lvl1pPr>
          </a:lstStyle>
          <a:p>
            <a:fld id="{7D0E6CEC-61C6-4D38-A642-FACB01E37C7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90340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38200"/>
          </a:xfrm>
        </p:spPr>
        <p:txBody>
          <a:bodyPr/>
          <a:lstStyle>
            <a:lvl1pPr>
              <a:defRPr>
                <a:latin typeface="Helvetica" pitchFamily="34" charset="0"/>
              </a:defRPr>
            </a:lvl1pPr>
          </a:lstStyle>
          <a:p>
            <a:r>
              <a:rPr lang="en-US" dirty="0"/>
              <a:t>Click to edit Master title style</a:t>
            </a:r>
          </a:p>
        </p:txBody>
      </p:sp>
      <p:sp>
        <p:nvSpPr>
          <p:cNvPr id="3" name="Content Placeholder 2"/>
          <p:cNvSpPr>
            <a:spLocks noGrp="1"/>
          </p:cNvSpPr>
          <p:nvPr>
            <p:ph sz="half" idx="1"/>
          </p:nvPr>
        </p:nvSpPr>
        <p:spPr>
          <a:xfrm>
            <a:off x="609600" y="1066800"/>
            <a:ext cx="5384800" cy="5486400"/>
          </a:xfrm>
        </p:spPr>
        <p:txBody>
          <a:bodyPr/>
          <a:lstStyle>
            <a:lvl1pPr marL="457189" indent="-457189">
              <a:buFont typeface="Wingdings" panose="05000000000000000000" pitchFamily="2" charset="2"/>
              <a:buChar char="§"/>
              <a:defRPr sz="2800">
                <a:solidFill>
                  <a:schemeClr val="tx1"/>
                </a:solidFill>
                <a:latin typeface="Helvetica" pitchFamily="34" charset="0"/>
              </a:defRPr>
            </a:lvl1pPr>
            <a:lvl2pPr>
              <a:defRPr sz="2400">
                <a:solidFill>
                  <a:schemeClr val="tx1"/>
                </a:solidFill>
                <a:latin typeface="Helvetica" pitchFamily="34" charset="0"/>
              </a:defRPr>
            </a:lvl2pPr>
            <a:lvl3pPr>
              <a:defRPr sz="2000">
                <a:solidFill>
                  <a:schemeClr val="tx1"/>
                </a:solidFill>
                <a:latin typeface="Helvetica" pitchFamily="34" charset="0"/>
              </a:defRPr>
            </a:lvl3pPr>
            <a:lvl4pPr>
              <a:defRPr sz="1800">
                <a:solidFill>
                  <a:schemeClr val="tx1"/>
                </a:solidFill>
                <a:latin typeface="Helvetica" pitchFamily="34" charset="0"/>
              </a:defRPr>
            </a:lvl4pPr>
            <a:lvl5pPr>
              <a:defRPr sz="1800">
                <a:solidFill>
                  <a:schemeClr val="tx1"/>
                </a:solidFill>
                <a:latin typeface="Helvetica"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066800"/>
            <a:ext cx="5384800" cy="5486400"/>
          </a:xfrm>
        </p:spPr>
        <p:txBody>
          <a:bodyPr/>
          <a:lstStyle>
            <a:lvl1pPr marL="457189" indent="-457189">
              <a:buFont typeface="Wingdings" panose="05000000000000000000" pitchFamily="2" charset="2"/>
              <a:buChar char="§"/>
              <a:defRPr sz="2800">
                <a:solidFill>
                  <a:schemeClr val="tx1"/>
                </a:solidFill>
                <a:latin typeface="Helvetica" pitchFamily="34" charset="0"/>
              </a:defRPr>
            </a:lvl1pPr>
            <a:lvl2pPr>
              <a:defRPr sz="2400">
                <a:solidFill>
                  <a:schemeClr val="tx1"/>
                </a:solidFill>
                <a:latin typeface="Helvetica" pitchFamily="34" charset="0"/>
              </a:defRPr>
            </a:lvl2pPr>
            <a:lvl3pPr>
              <a:defRPr sz="2000">
                <a:solidFill>
                  <a:schemeClr val="tx1"/>
                </a:solidFill>
                <a:latin typeface="Helvetica" pitchFamily="34" charset="0"/>
              </a:defRPr>
            </a:lvl3pPr>
            <a:lvl4pPr>
              <a:defRPr sz="1800">
                <a:solidFill>
                  <a:schemeClr val="tx1"/>
                </a:solidFill>
                <a:latin typeface="Helvetica" pitchFamily="34" charset="0"/>
              </a:defRPr>
            </a:lvl4pPr>
            <a:lvl5pPr>
              <a:defRPr sz="1800">
                <a:solidFill>
                  <a:schemeClr val="tx1"/>
                </a:solidFill>
                <a:latin typeface="Helvetica"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2"/>
          </p:nvPr>
        </p:nvSpPr>
        <p:spPr>
          <a:xfrm>
            <a:off x="9347200" y="6553200"/>
            <a:ext cx="2844800" cy="296408"/>
          </a:xfrm>
          <a:prstGeom prst="rect">
            <a:avLst/>
          </a:prstGeom>
        </p:spPr>
        <p:txBody>
          <a:bodyPr/>
          <a:lstStyle>
            <a:lvl1pPr algn="r">
              <a:defRPr sz="1000">
                <a:latin typeface="Helvetica" pitchFamily="34" charset="0"/>
              </a:defRPr>
            </a:lvl1pPr>
          </a:lstStyle>
          <a:p>
            <a:fld id="{7D0E6CEC-61C6-4D38-A642-FACB01E37C7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29789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201" y="152400"/>
            <a:ext cx="522515" cy="457200"/>
          </a:xfrm>
          <a:prstGeom prst="rect">
            <a:avLst/>
          </a:prstGeom>
        </p:spPr>
      </p:pic>
      <p:sp>
        <p:nvSpPr>
          <p:cNvPr id="4" name="Slide Number Placeholder 5"/>
          <p:cNvSpPr>
            <a:spLocks noGrp="1"/>
          </p:cNvSpPr>
          <p:nvPr>
            <p:ph type="sldNum" sz="quarter" idx="12"/>
          </p:nvPr>
        </p:nvSpPr>
        <p:spPr>
          <a:xfrm>
            <a:off x="9347200" y="6553200"/>
            <a:ext cx="2844800" cy="296408"/>
          </a:xfrm>
          <a:prstGeom prst="rect">
            <a:avLst/>
          </a:prstGeom>
        </p:spPr>
        <p:txBody>
          <a:bodyPr/>
          <a:lstStyle>
            <a:lvl1pPr algn="r">
              <a:defRPr sz="1000">
                <a:latin typeface="Helvetica" pitchFamily="34" charset="0"/>
              </a:defRPr>
            </a:lvl1pPr>
          </a:lstStyle>
          <a:p>
            <a:fld id="{7D0E6CEC-61C6-4D38-A642-FACB01E37C7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20231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5"/>
          <p:cNvSpPr txBox="1">
            <a:spLocks/>
          </p:cNvSpPr>
          <p:nvPr userDrawn="1"/>
        </p:nvSpPr>
        <p:spPr>
          <a:xfrm>
            <a:off x="9347200" y="6553200"/>
            <a:ext cx="2844800" cy="296408"/>
          </a:xfrm>
          <a:prstGeom prst="rect">
            <a:avLst/>
          </a:prstGeom>
        </p:spPr>
        <p:txBody>
          <a:bodyPr/>
          <a:lstStyle>
            <a:defPPr>
              <a:defRPr lang="en-US"/>
            </a:defPPr>
            <a:lvl1pPr marL="0" algn="r" defTabSz="914400" rtl="0" eaLnBrk="1" latinLnBrk="0" hangingPunct="1">
              <a:defRPr sz="1200" kern="1200">
                <a:solidFill>
                  <a:schemeClr val="tx1"/>
                </a:solidFill>
                <a:latin typeface="Helvetic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fld id="{7D0E6CEC-61C6-4D38-A642-FACB01E37C77}" type="slidenum">
              <a:rPr kumimoji="0" lang="en-US" sz="1000" b="0" i="0" u="none" strike="noStrike" kern="1200" cap="none" spc="0" normalizeH="0" baseline="0" noProof="0" smtClean="0">
                <a:ln>
                  <a:noFill/>
                </a:ln>
                <a:solidFill>
                  <a:prstClr val="black"/>
                </a:solidFill>
                <a:effectLst/>
                <a:uLnTx/>
                <a:uFillTx/>
                <a:latin typeface="Helvetica" pitchFamily="34" charset="0"/>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solidFill>
              <a:effectLst/>
              <a:uLnTx/>
              <a:uFillTx/>
              <a:latin typeface="Helvetica" pitchFamily="34" charset="0"/>
              <a:ea typeface="+mn-ea"/>
              <a:cs typeface="+mn-cs"/>
            </a:endParaRPr>
          </a:p>
        </p:txBody>
      </p:sp>
    </p:spTree>
    <p:extLst>
      <p:ext uri="{BB962C8B-B14F-4D97-AF65-F5344CB8AC3E}">
        <p14:creationId xmlns:p14="http://schemas.microsoft.com/office/powerpoint/2010/main" val="307588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03200" y="0"/>
            <a:ext cx="11684000" cy="990600"/>
          </a:xfrm>
        </p:spPr>
        <p:txBody>
          <a:bodyPr/>
          <a:lstStyle/>
          <a:p>
            <a:r>
              <a:rPr lang="en-US"/>
              <a:t>Click to edit Master title style</a:t>
            </a:r>
          </a:p>
        </p:txBody>
      </p:sp>
      <p:sp>
        <p:nvSpPr>
          <p:cNvPr id="3" name="Text Placeholder 2"/>
          <p:cNvSpPr>
            <a:spLocks noGrp="1"/>
          </p:cNvSpPr>
          <p:nvPr>
            <p:ph type="body" sz="half" idx="1"/>
          </p:nvPr>
        </p:nvSpPr>
        <p:spPr>
          <a:xfrm>
            <a:off x="609600" y="1295401"/>
            <a:ext cx="5384800" cy="4830763"/>
          </a:xfrm>
        </p:spPr>
        <p:txBody>
          <a:bodyPr/>
          <a:lstStyle>
            <a:lvl2pPr marL="1089025" indent="-457200">
              <a:buFont typeface="Courier New" panose="02070309020205020404" pitchFamily="49" charset="0"/>
              <a:buChar char="o"/>
              <a:defRPr/>
            </a:lvl2pPr>
            <a:lvl3pPr marL="1425575" indent="-228600">
              <a:buFont typeface="Wingdings" panose="05000000000000000000" pitchFamily="2" charset="2"/>
              <a:buChar char="§"/>
              <a:defRPr/>
            </a:lvl3pPr>
            <a:lvl4pPr marL="1768475" indent="-228600">
              <a:buFont typeface="Arial" panose="020B0604020202020204" pitchFamily="34" charset="0"/>
              <a:buChar char="•"/>
              <a:defRPr/>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p:cNvSpPr>
            <a:spLocks noGrp="1"/>
          </p:cNvSpPr>
          <p:nvPr>
            <p:ph type="chart" sz="half" idx="2"/>
          </p:nvPr>
        </p:nvSpPr>
        <p:spPr>
          <a:xfrm>
            <a:off x="6197600" y="1295401"/>
            <a:ext cx="5384800" cy="4830763"/>
          </a:xfrm>
        </p:spPr>
        <p:txBody>
          <a:bodyPr/>
          <a:lstStyle/>
          <a:p>
            <a:pPr lvl="0"/>
            <a:r>
              <a:rPr lang="en-US" noProof="0"/>
              <a:t>Click icon to add chart</a:t>
            </a:r>
            <a:endParaRPr lang="en-US" noProof="0" dirty="0"/>
          </a:p>
        </p:txBody>
      </p:sp>
      <p:sp>
        <p:nvSpPr>
          <p:cNvPr id="5"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defRPr/>
            </a:pPr>
            <a:fld id="{50C96A47-4B25-4EC1-83D8-4B0C9B4618AB}" type="slidenum">
              <a:rPr lang="en-US" smtClean="0">
                <a:solidFill>
                  <a:prstClr val="black"/>
                </a:solidFill>
              </a:rPr>
              <a:pPr eaLnBrk="0" fontAlgn="base" hangingPunct="0">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287883739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838200"/>
          </a:xfrm>
          <a:prstGeom prst="rect">
            <a:avLst/>
          </a:prstGeom>
          <a:solidFill>
            <a:srgbClr val="004E95"/>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066800"/>
            <a:ext cx="10972800" cy="5562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86926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ctr" defTabSz="914377" rtl="0" eaLnBrk="1" latinLnBrk="0" hangingPunct="1">
        <a:spcBef>
          <a:spcPct val="0"/>
        </a:spcBef>
        <a:buNone/>
        <a:defRPr sz="4400" kern="1200">
          <a:solidFill>
            <a:schemeClr val="bg1"/>
          </a:solidFill>
          <a:latin typeface="Helvetica" pitchFamily="34" charset="0"/>
          <a:ea typeface="+mj-ea"/>
          <a:cs typeface="+mj-cs"/>
        </a:defRPr>
      </a:lvl1pPr>
    </p:titleStyle>
    <p:bodyStyle>
      <a:lvl1pPr marL="457189" indent="-457189" algn="l" defTabSz="914377" rtl="0" eaLnBrk="1" latinLnBrk="0" hangingPunct="1">
        <a:spcBef>
          <a:spcPct val="20000"/>
        </a:spcBef>
        <a:buClr>
          <a:srgbClr val="004E95"/>
        </a:buClr>
        <a:buSzPct val="125000"/>
        <a:buFont typeface="Courier New" panose="02070309020205020404" pitchFamily="49" charset="0"/>
        <a:buChar char="o"/>
        <a:defRPr sz="3200" kern="1200">
          <a:solidFill>
            <a:schemeClr val="tx1"/>
          </a:solidFill>
          <a:latin typeface="Helvetica" pitchFamily="34" charset="0"/>
          <a:ea typeface="+mn-ea"/>
          <a:cs typeface="+mn-cs"/>
        </a:defRPr>
      </a:lvl1pPr>
      <a:lvl2pPr marL="742932" indent="-285744" algn="l" defTabSz="914377" rtl="0" eaLnBrk="1" latinLnBrk="0" hangingPunct="1">
        <a:spcBef>
          <a:spcPct val="20000"/>
        </a:spcBef>
        <a:buClr>
          <a:srgbClr val="004E95"/>
        </a:buClr>
        <a:buSzPct val="125000"/>
        <a:buFont typeface="Wingdings" panose="05000000000000000000" pitchFamily="2" charset="2"/>
        <a:buChar char="§"/>
        <a:defRPr sz="2800" kern="1200">
          <a:solidFill>
            <a:schemeClr val="tx1"/>
          </a:solidFill>
          <a:latin typeface="Helvetica" pitchFamily="34" charset="0"/>
          <a:ea typeface="+mn-ea"/>
          <a:cs typeface="+mn-cs"/>
        </a:defRPr>
      </a:lvl2pPr>
      <a:lvl3pPr marL="1142971" indent="-228594" algn="l" defTabSz="914377" rtl="0" eaLnBrk="1" latinLnBrk="0" hangingPunct="1">
        <a:spcBef>
          <a:spcPct val="20000"/>
        </a:spcBef>
        <a:buClr>
          <a:srgbClr val="004E95"/>
        </a:buClr>
        <a:buSzPct val="110000"/>
        <a:buFont typeface="Arial" panose="020B0604020202020204" pitchFamily="34" charset="0"/>
        <a:buChar char="•"/>
        <a:defRPr sz="2400" kern="1200">
          <a:solidFill>
            <a:schemeClr val="tx1"/>
          </a:solidFill>
          <a:latin typeface="Helvetica" pitchFamily="34" charset="0"/>
          <a:ea typeface="+mn-ea"/>
          <a:cs typeface="+mn-cs"/>
        </a:defRPr>
      </a:lvl3pPr>
      <a:lvl4pPr marL="1600160" indent="-228594" algn="l" defTabSz="914377" rtl="0" eaLnBrk="1" latinLnBrk="0" hangingPunct="1">
        <a:spcBef>
          <a:spcPct val="20000"/>
        </a:spcBef>
        <a:buClr>
          <a:srgbClr val="004E95"/>
        </a:buClr>
        <a:buFont typeface="Arial" panose="020B0604020202020204" pitchFamily="34" charset="0"/>
        <a:buChar char="–"/>
        <a:defRPr sz="2000" kern="1200">
          <a:solidFill>
            <a:schemeClr val="tx1"/>
          </a:solidFill>
          <a:latin typeface="Helvetica" pitchFamily="34" charset="0"/>
          <a:ea typeface="+mn-ea"/>
          <a:cs typeface="+mn-cs"/>
        </a:defRPr>
      </a:lvl4pPr>
      <a:lvl5pPr marL="2057349" indent="-228594" algn="l" defTabSz="914377" rtl="0" eaLnBrk="1" latinLnBrk="0" hangingPunct="1">
        <a:spcBef>
          <a:spcPct val="20000"/>
        </a:spcBef>
        <a:buClr>
          <a:srgbClr val="004E95"/>
        </a:buClr>
        <a:buFont typeface="Arial" panose="020B0604020202020204" pitchFamily="34" charset="0"/>
        <a:buChar char="»"/>
        <a:defRPr sz="2000" kern="1200">
          <a:solidFill>
            <a:schemeClr val="tx1"/>
          </a:solidFill>
          <a:latin typeface="Helvetica" pitchFamily="34" charset="0"/>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brock@gfoa.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irs.gov/newsroom/frequently-asked-questions-for-states-and-local-governments-on-taxability-and-reporting-of-payments-from-coronavirus-state-and-local-fiscal-recovery-fund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irs.gov/newsroom/frequently-asked-questions-for-states-and-local-governments-on-taxability-and-reporting-of-payments-from-coronavirus-state-and-local-fiscal-recovery-fund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www2.census.gov/govs/pubs/classification/2006_classification_manual.pdf"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hyperlink" Target="https://www.epa.gov/dwsrf/state-dwsrf-website-and-contacts" TargetMode="External"/><Relationship Id="rId4" Type="http://schemas.openxmlformats.org/officeDocument/2006/relationships/hyperlink" Target="https://www.epa.gov/sites/default/files/2020-06/documents/agency2.pdf"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s://home.treasury.gov/system/files/136/Title_VI_Assurances.pdf" TargetMode="External"/><Relationship Id="rId13" Type="http://schemas.openxmlformats.org/officeDocument/2006/relationships/hyperlink" Target="https://www.gfoa.org/materials/arpa-revenue-calculator" TargetMode="External"/><Relationship Id="rId3" Type="http://schemas.openxmlformats.org/officeDocument/2006/relationships/hyperlink" Target="https://home.treasury.gov/policy-issues/coronavirus/assistance-for-state-local-and-tribal-governments/state-and-local-fiscal-recovery-fund/non-entitlement-units" TargetMode="External"/><Relationship Id="rId7" Type="http://schemas.openxmlformats.org/officeDocument/2006/relationships/hyperlink" Target="https://home.treasury.gov/system/files/136/NEU_Award_Terms_and_Conditions.pdf" TargetMode="External"/><Relationship Id="rId12" Type="http://schemas.openxmlformats.org/officeDocument/2006/relationships/hyperlink" Target="https://www.gfoa.org/flc-analysis-of-american-rescue-plan" TargetMode="External"/><Relationship Id="rId2" Type="http://schemas.openxmlformats.org/officeDocument/2006/relationships/hyperlink" Target="https://home.treasury.gov/policy-issues/coronavirus/assistance-for-state-local-and-tribal-governments/state-and-local-fiscal-recovery-funds" TargetMode="External"/><Relationship Id="rId1" Type="http://schemas.openxmlformats.org/officeDocument/2006/relationships/slideLayout" Target="../slideLayouts/slideLayout4.xml"/><Relationship Id="rId6" Type="http://schemas.openxmlformats.org/officeDocument/2006/relationships/hyperlink" Target="https://home.treasury.gov/system/files/136/NEU_Checklist_for_Requesting_Initial_Payment.pdf" TargetMode="External"/><Relationship Id="rId11" Type="http://schemas.openxmlformats.org/officeDocument/2006/relationships/hyperlink" Target="https://www.gfoa.org/coronavirus" TargetMode="External"/><Relationship Id="rId5" Type="http://schemas.openxmlformats.org/officeDocument/2006/relationships/hyperlink" Target="https://home.treasury.gov/system/files/136/NEU-FAQs.pdf" TargetMode="External"/><Relationship Id="rId15" Type="http://schemas.openxmlformats.org/officeDocument/2006/relationships/image" Target="../media/image13.png"/><Relationship Id="rId10" Type="http://schemas.openxmlformats.org/officeDocument/2006/relationships/hyperlink" Target="https://home.treasury.gov/system/files/136/SLFRF-Compliance-and-Reporting-Guidance.pdf" TargetMode="External"/><Relationship Id="rId4" Type="http://schemas.openxmlformats.org/officeDocument/2006/relationships/hyperlink" Target="https://home.treasury.gov/system/files/136/SLFRPFAQ.pdf" TargetMode="External"/><Relationship Id="rId9" Type="http://schemas.openxmlformats.org/officeDocument/2006/relationships/hyperlink" Target="https://home.treasury.gov/system/files/136/Status-State-NEU-Distribution.pdf" TargetMode="External"/><Relationship Id="rId14" Type="http://schemas.openxmlformats.org/officeDocument/2006/relationships/hyperlink" Target="https://www.gfoa.org/materials/cslfrf-principles-gfr0821"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https://gfoa.informz.net/gfoa/data/images/GFOA2022-NL.jpg?cb=522403" TargetMode="Externa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849086"/>
            <a:ext cx="11868150" cy="2444721"/>
          </a:xfrm>
        </p:spPr>
        <p:txBody>
          <a:bodyPr>
            <a:normAutofit fontScale="90000"/>
          </a:bodyPr>
          <a:lstStyle/>
          <a:p>
            <a:r>
              <a:rPr lang="en-US" sz="6600" b="1" dirty="0"/>
              <a:t>MEGFOA: </a:t>
            </a:r>
            <a:br>
              <a:rPr lang="en-US" sz="6600" b="1" dirty="0"/>
            </a:br>
            <a:r>
              <a:rPr lang="en-US" sz="6600" b="1" dirty="0"/>
              <a:t>ARPA Updates and Compliance and Reporting Guidance</a:t>
            </a:r>
            <a:endParaRPr lang="en-US" sz="6600" b="1" i="1" dirty="0"/>
          </a:p>
        </p:txBody>
      </p:sp>
      <p:sp>
        <p:nvSpPr>
          <p:cNvPr id="2" name="TextBox 1"/>
          <p:cNvSpPr txBox="1"/>
          <p:nvPr/>
        </p:nvSpPr>
        <p:spPr>
          <a:xfrm>
            <a:off x="9248506" y="5590904"/>
            <a:ext cx="3840480" cy="1200329"/>
          </a:xfrm>
          <a:prstGeom prst="rect">
            <a:avLst/>
          </a:prstGeom>
          <a:noFill/>
        </p:spPr>
        <p:txBody>
          <a:bodyPr wrap="square" rtlCol="0">
            <a:spAutoFit/>
          </a:bodyPr>
          <a:lstStyle/>
          <a:p>
            <a:r>
              <a:rPr lang="en-US" dirty="0">
                <a:solidFill>
                  <a:schemeClr val="bg1"/>
                </a:solidFill>
              </a:rPr>
              <a:t>Emily Swenson Brock </a:t>
            </a:r>
          </a:p>
          <a:p>
            <a:r>
              <a:rPr lang="en-US" dirty="0">
                <a:solidFill>
                  <a:schemeClr val="bg1"/>
                </a:solidFill>
                <a:hlinkClick r:id="rId3"/>
              </a:rPr>
              <a:t>ebrock@gfoa.org</a:t>
            </a:r>
            <a:r>
              <a:rPr lang="en-US" dirty="0">
                <a:solidFill>
                  <a:schemeClr val="bg1"/>
                </a:solidFill>
              </a:rPr>
              <a:t> </a:t>
            </a:r>
          </a:p>
          <a:p>
            <a:r>
              <a:rPr lang="en-US" dirty="0">
                <a:solidFill>
                  <a:schemeClr val="bg1"/>
                </a:solidFill>
              </a:rPr>
              <a:t>Federal Policy Director</a:t>
            </a:r>
          </a:p>
          <a:p>
            <a:r>
              <a:rPr lang="en-US" dirty="0">
                <a:solidFill>
                  <a:schemeClr val="bg1"/>
                </a:solidFill>
              </a:rPr>
              <a:t>February 17 2022</a:t>
            </a:r>
          </a:p>
        </p:txBody>
      </p:sp>
    </p:spTree>
    <p:extLst>
      <p:ext uri="{BB962C8B-B14F-4D97-AF65-F5344CB8AC3E}">
        <p14:creationId xmlns:p14="http://schemas.microsoft.com/office/powerpoint/2010/main" val="203050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Expenditure </a:t>
            </a:r>
            <a:r>
              <a:rPr lang="en-US" dirty="0"/>
              <a:t>Categories (EC)</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2843" y="990600"/>
            <a:ext cx="4247000" cy="5562600"/>
          </a:xfrm>
          <a:effectLst>
            <a:outerShdw blurRad="63500" sx="102000" sy="102000" algn="ctr" rotWithShape="0">
              <a:prstClr val="black">
                <a:alpha val="40000"/>
              </a:prstClr>
            </a:outerShdw>
          </a:effectLst>
        </p:spPr>
      </p:pic>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10</a:t>
            </a:fld>
            <a:endParaRPr lang="en-US" dirty="0">
              <a:solidFill>
                <a:prstClr val="black"/>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1229"/>
          <a:stretch/>
        </p:blipFill>
        <p:spPr>
          <a:xfrm>
            <a:off x="6568962" y="990600"/>
            <a:ext cx="4556238" cy="55626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46098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Prohibitions Further Clarified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68008493"/>
              </p:ext>
            </p:extLst>
          </p:nvPr>
        </p:nvGraphicFramePr>
        <p:xfrm>
          <a:off x="0" y="838200"/>
          <a:ext cx="12192000" cy="6012565"/>
        </p:xfrm>
        <a:graphic>
          <a:graphicData uri="http://schemas.openxmlformats.org/drawingml/2006/table">
            <a:tbl>
              <a:tblPr firstRow="1" bandRow="1">
                <a:tableStyleId>{5C22544A-7EE6-4342-B048-85BDC9FD1C3A}</a:tableStyleId>
              </a:tblPr>
              <a:tblGrid>
                <a:gridCol w="2651760">
                  <a:extLst>
                    <a:ext uri="{9D8B030D-6E8A-4147-A177-3AD203B41FA5}">
                      <a16:colId xmlns:a16="http://schemas.microsoft.com/office/drawing/2014/main" val="3093997941"/>
                    </a:ext>
                  </a:extLst>
                </a:gridCol>
                <a:gridCol w="9540240">
                  <a:extLst>
                    <a:ext uri="{9D8B030D-6E8A-4147-A177-3AD203B41FA5}">
                      <a16:colId xmlns:a16="http://schemas.microsoft.com/office/drawing/2014/main" val="23763445"/>
                    </a:ext>
                  </a:extLst>
                </a:gridCol>
              </a:tblGrid>
              <a:tr h="347211">
                <a:tc>
                  <a:txBody>
                    <a:bodyPr/>
                    <a:lstStyle/>
                    <a:p>
                      <a:r>
                        <a:rPr lang="en-US" sz="1800" dirty="0"/>
                        <a:t>Restriction</a:t>
                      </a:r>
                    </a:p>
                  </a:txBody>
                  <a:tcPr/>
                </a:tc>
                <a:tc>
                  <a:txBody>
                    <a:bodyPr/>
                    <a:lstStyle/>
                    <a:p>
                      <a:endParaRPr lang="en-US" sz="1800" dirty="0"/>
                    </a:p>
                  </a:txBody>
                  <a:tcPr/>
                </a:tc>
                <a:extLst>
                  <a:ext uri="{0D108BD9-81ED-4DB2-BD59-A6C34878D82A}">
                    <a16:rowId xmlns:a16="http://schemas.microsoft.com/office/drawing/2014/main" val="1804791109"/>
                  </a:ext>
                </a:extLst>
              </a:tr>
              <a:tr h="800485">
                <a:tc>
                  <a:txBody>
                    <a:bodyPr/>
                    <a:lstStyle/>
                    <a:p>
                      <a:r>
                        <a:rPr lang="en-US" sz="1800" b="1" dirty="0"/>
                        <a:t>Reduction in tax revenue</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Calibri"/>
                          <a:cs typeface="Calibri"/>
                        </a:rPr>
                        <a:t>SLFRF may not be used to directly or indirectly offset a reduction in net tax revenue resulting from a change in state or territory law, as required by the American Rescue Plan</a:t>
                      </a:r>
                    </a:p>
                  </a:txBody>
                  <a:tcPr/>
                </a:tc>
                <a:extLst>
                  <a:ext uri="{0D108BD9-81ED-4DB2-BD59-A6C34878D82A}">
                    <a16:rowId xmlns:a16="http://schemas.microsoft.com/office/drawing/2014/main" val="2890031520"/>
                  </a:ext>
                </a:extLst>
              </a:tr>
              <a:tr h="1067314">
                <a:tc>
                  <a:txBody>
                    <a:bodyPr/>
                    <a:lstStyle/>
                    <a:p>
                      <a:r>
                        <a:rPr lang="en-US" sz="1800" b="1" dirty="0"/>
                        <a:t>Deposits</a:t>
                      </a:r>
                      <a:r>
                        <a:rPr lang="en-US" sz="1800" b="1" baseline="0" dirty="0"/>
                        <a:t> into Pension Funds</a:t>
                      </a:r>
                      <a:endParaRPr lang="en-US" sz="1800" b="1" dirty="0"/>
                    </a:p>
                  </a:txBody>
                  <a:tcPr/>
                </a:tc>
                <a:tc>
                  <a:txBody>
                    <a:bodyPr/>
                    <a:lstStyle/>
                    <a:p>
                      <a:pPr marL="450850" lvl="1" indent="-285750">
                        <a:spcBef>
                          <a:spcPts val="600"/>
                        </a:spcBef>
                        <a:buClr>
                          <a:srgbClr val="002060"/>
                        </a:buClr>
                        <a:buFont typeface="Arial" panose="020B0604020202020204" pitchFamily="34" charset="0"/>
                        <a:buChar char="•"/>
                      </a:pPr>
                      <a:r>
                        <a:rPr lang="en-US" sz="1800" kern="1200" dirty="0">
                          <a:solidFill>
                            <a:schemeClr val="dk1"/>
                          </a:solidFill>
                          <a:latin typeface="+mn-lt"/>
                          <a:ea typeface="+mn-ea"/>
                          <a:cs typeface="+mn-cs"/>
                        </a:rPr>
                        <a:t>SLFRF may not be used for deposits into pension funds, as required by ARPA</a:t>
                      </a:r>
                    </a:p>
                    <a:p>
                      <a:pPr marL="450850" lvl="1" indent="-285750">
                        <a:spcBef>
                          <a:spcPts val="600"/>
                        </a:spcBef>
                        <a:buClr>
                          <a:srgbClr val="002060"/>
                        </a:buClr>
                        <a:buFont typeface="Arial" panose="020B0604020202020204" pitchFamily="34" charset="0"/>
                        <a:buChar char="•"/>
                      </a:pPr>
                      <a:r>
                        <a:rPr lang="en-US" sz="1800" kern="1200" dirty="0">
                          <a:solidFill>
                            <a:schemeClr val="dk1"/>
                          </a:solidFill>
                          <a:latin typeface="+mn-lt"/>
                          <a:ea typeface="+mn-ea"/>
                          <a:cs typeface="+mn-cs"/>
                        </a:rPr>
                        <a:t>A “deposit” is defined as an extraordinary contribution to a pension fund for the purpose of reducing an accrued, unfunded liability</a:t>
                      </a:r>
                    </a:p>
                    <a:p>
                      <a:pPr marL="450850" lvl="1" indent="-285750">
                        <a:spcBef>
                          <a:spcPts val="600"/>
                        </a:spcBef>
                        <a:buClr>
                          <a:srgbClr val="002060"/>
                        </a:buClr>
                        <a:buFont typeface="Arial" panose="020B0604020202020204" pitchFamily="34" charset="0"/>
                        <a:buChar char="•"/>
                      </a:pPr>
                      <a:r>
                        <a:rPr lang="en-US" sz="1800" kern="1200" dirty="0">
                          <a:solidFill>
                            <a:schemeClr val="dk1"/>
                          </a:solidFill>
                          <a:latin typeface="+mn-lt"/>
                          <a:ea typeface="+mn-ea"/>
                          <a:cs typeface="+mn-cs"/>
                        </a:rPr>
                        <a:t>Recipients may use funds for routine payroll contributions to pensions of employees whose wages and salaries are an eligible use</a:t>
                      </a:r>
                    </a:p>
                  </a:txBody>
                  <a:tcPr/>
                </a:tc>
                <a:extLst>
                  <a:ext uri="{0D108BD9-81ED-4DB2-BD59-A6C34878D82A}">
                    <a16:rowId xmlns:a16="http://schemas.microsoft.com/office/drawing/2014/main" val="3211739177"/>
                  </a:ext>
                </a:extLst>
              </a:tr>
              <a:tr h="1067314">
                <a:tc>
                  <a:txBody>
                    <a:bodyPr/>
                    <a:lstStyle/>
                    <a:p>
                      <a:r>
                        <a:rPr lang="en-US" sz="1800" b="1" dirty="0"/>
                        <a:t>Other Restrictions on Use</a:t>
                      </a:r>
                    </a:p>
                  </a:txBody>
                  <a:tcPr/>
                </a:tc>
                <a:tc>
                  <a:txBody>
                    <a:bodyPr/>
                    <a:lstStyle/>
                    <a:p>
                      <a:pPr marL="450850" lvl="1" indent="-285750">
                        <a:spcBef>
                          <a:spcPts val="600"/>
                        </a:spcBef>
                        <a:buClr>
                          <a:srgbClr val="002060"/>
                        </a:buClr>
                        <a:buFont typeface="Arial" panose="020B0604020202020204" pitchFamily="34" charset="0"/>
                        <a:buChar char="•"/>
                      </a:pPr>
                      <a:r>
                        <a:rPr lang="en-US" sz="1800" kern="1200" dirty="0">
                          <a:solidFill>
                            <a:schemeClr val="dk1"/>
                          </a:solidFill>
                          <a:latin typeface="+mn-lt"/>
                          <a:ea typeface="+mn-ea"/>
                          <a:cs typeface="+mn-cs"/>
                        </a:rPr>
                        <a:t>Funds may not be used for debt service, replenishing rainy day funds/financial reserves, or satisfaction of a settlement or judgment</a:t>
                      </a:r>
                    </a:p>
                    <a:p>
                      <a:pPr marL="450850" lvl="1" indent="-285750">
                        <a:spcBef>
                          <a:spcPts val="600"/>
                        </a:spcBef>
                        <a:buClr>
                          <a:srgbClr val="002060"/>
                        </a:buClr>
                        <a:buFont typeface="Arial" panose="020B0604020202020204" pitchFamily="34" charset="0"/>
                        <a:buChar char="•"/>
                      </a:pPr>
                      <a:r>
                        <a:rPr lang="en-US" sz="1800" kern="1200" dirty="0">
                          <a:solidFill>
                            <a:schemeClr val="dk1"/>
                          </a:solidFill>
                          <a:latin typeface="+mn-lt"/>
                          <a:ea typeface="+mn-ea"/>
                          <a:cs typeface="+mn-cs"/>
                        </a:rPr>
                        <a:t>May not undermine mitigation practices in line with CDC guidance and recommendations</a:t>
                      </a:r>
                    </a:p>
                    <a:p>
                      <a:pPr marL="450850" lvl="1" indent="-285750">
                        <a:spcBef>
                          <a:spcPts val="600"/>
                        </a:spcBef>
                        <a:buClr>
                          <a:srgbClr val="002060"/>
                        </a:buClr>
                        <a:buFont typeface="Arial" panose="020B0604020202020204" pitchFamily="34" charset="0"/>
                        <a:buChar char="•"/>
                      </a:pPr>
                      <a:r>
                        <a:rPr lang="en-US" sz="1800" kern="1200" dirty="0">
                          <a:solidFill>
                            <a:schemeClr val="dk1"/>
                          </a:solidFill>
                          <a:latin typeface="+mn-lt"/>
                          <a:ea typeface="+mn-ea"/>
                          <a:cs typeface="+mn-cs"/>
                        </a:rPr>
                        <a:t>Uses of funds may not violate Uniform Guidance conflict-of-interest or other applicable laws</a:t>
                      </a:r>
                    </a:p>
                  </a:txBody>
                  <a:tcPr/>
                </a:tc>
                <a:extLst>
                  <a:ext uri="{0D108BD9-81ED-4DB2-BD59-A6C34878D82A}">
                    <a16:rowId xmlns:a16="http://schemas.microsoft.com/office/drawing/2014/main" val="3309499630"/>
                  </a:ext>
                </a:extLst>
              </a:tr>
              <a:tr h="1120544">
                <a:tc>
                  <a:txBody>
                    <a:bodyPr/>
                    <a:lstStyle/>
                    <a:p>
                      <a:r>
                        <a:rPr lang="en-US" sz="1800" b="1" dirty="0"/>
                        <a:t>Revenue Loss</a:t>
                      </a:r>
                    </a:p>
                  </a:txBody>
                  <a:tcPr/>
                </a:tc>
                <a:tc>
                  <a:txBody>
                    <a:bodyPr/>
                    <a:lstStyle/>
                    <a:p>
                      <a:pPr marL="450850" lvl="1" indent="-285750">
                        <a:spcBef>
                          <a:spcPts val="600"/>
                        </a:spcBef>
                        <a:buClr>
                          <a:srgbClr val="990000"/>
                        </a:buClr>
                      </a:pPr>
                      <a:r>
                        <a:rPr lang="en-US" sz="1800" b="0" kern="1200" dirty="0">
                          <a:solidFill>
                            <a:schemeClr val="dk1"/>
                          </a:solidFill>
                          <a:latin typeface="+mn-lt"/>
                          <a:ea typeface="Calibri"/>
                          <a:cs typeface="Calibri"/>
                        </a:rPr>
                        <a:t>Generally, funds available under the “revenue loss” eligible use category can be used to meet the</a:t>
                      </a:r>
                      <a:r>
                        <a:rPr lang="en-US" sz="1800" b="0" kern="1200" baseline="0" dirty="0">
                          <a:solidFill>
                            <a:schemeClr val="dk1"/>
                          </a:solidFill>
                          <a:latin typeface="+mn-lt"/>
                          <a:ea typeface="Calibri"/>
                          <a:cs typeface="Calibri"/>
                        </a:rPr>
                        <a:t> </a:t>
                      </a:r>
                      <a:r>
                        <a:rPr lang="en-US" sz="1800" b="0" kern="1200" dirty="0">
                          <a:solidFill>
                            <a:schemeClr val="dk1"/>
                          </a:solidFill>
                          <a:latin typeface="+mn-lt"/>
                          <a:ea typeface="Calibri"/>
                          <a:cs typeface="Calibri"/>
                        </a:rPr>
                        <a:t>non-federal cost-share or matching requirements of other federal programs</a:t>
                      </a:r>
                    </a:p>
                    <a:p>
                      <a:pPr marL="450850" lvl="1" indent="-285750">
                        <a:spcBef>
                          <a:spcPts val="600"/>
                        </a:spcBef>
                        <a:buClr>
                          <a:srgbClr val="990000"/>
                        </a:buClr>
                      </a:pPr>
                      <a:r>
                        <a:rPr lang="en-US" sz="1800" b="0" kern="1200" dirty="0">
                          <a:solidFill>
                            <a:schemeClr val="dk1"/>
                          </a:solidFill>
                          <a:latin typeface="+mn-lt"/>
                          <a:ea typeface="Calibri"/>
                          <a:cs typeface="Calibri"/>
                        </a:rPr>
                        <a:t>Except that funds may not be used as the non-federal share for a state’s Medicaid and CHIP programs, even under the “revenue loss” eligible use category</a:t>
                      </a:r>
                    </a:p>
                    <a:p>
                      <a:pPr marL="450850" lvl="1" indent="-285750">
                        <a:spcBef>
                          <a:spcPts val="600"/>
                        </a:spcBef>
                        <a:buClr>
                          <a:srgbClr val="990000"/>
                        </a:buClr>
                      </a:pPr>
                      <a:r>
                        <a:rPr lang="en-US" sz="1800" b="0" kern="1200" dirty="0">
                          <a:solidFill>
                            <a:schemeClr val="dk1"/>
                          </a:solidFill>
                          <a:latin typeface="+mn-lt"/>
                          <a:ea typeface="+mn-ea"/>
                          <a:cs typeface="+mn-cs"/>
                        </a:rPr>
                        <a:t>Except when a federal statute specifically and/or expressly permits FRF to be used as match (e.g., IIJA permits FRF as match on certain broadband deployment projects)</a:t>
                      </a:r>
                      <a:endParaRPr lang="en-US" sz="1800" b="0" kern="1200" dirty="0">
                        <a:solidFill>
                          <a:schemeClr val="dk1"/>
                        </a:solidFill>
                        <a:latin typeface="+mn-lt"/>
                        <a:ea typeface="Calibri"/>
                        <a:cs typeface="Calibri"/>
                      </a:endParaRPr>
                    </a:p>
                  </a:txBody>
                  <a:tcPr/>
                </a:tc>
                <a:extLst>
                  <a:ext uri="{0D108BD9-81ED-4DB2-BD59-A6C34878D82A}">
                    <a16:rowId xmlns:a16="http://schemas.microsoft.com/office/drawing/2014/main" val="2374038752"/>
                  </a:ext>
                </a:extLst>
              </a:tr>
            </a:tbl>
          </a:graphicData>
        </a:graphic>
      </p:graphicFrame>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497636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090057"/>
            <a:ext cx="10972800" cy="1143000"/>
          </a:xfrm>
        </p:spPr>
        <p:txBody>
          <a:bodyPr>
            <a:normAutofit fontScale="90000"/>
          </a:bodyPr>
          <a:lstStyle/>
          <a:p>
            <a:r>
              <a:rPr lang="en-US" dirty="0"/>
              <a:t>A. Public Health &amp; Negative Economic Impacts</a:t>
            </a:r>
          </a:p>
        </p:txBody>
      </p:sp>
    </p:spTree>
    <p:extLst>
      <p:ext uri="{BB962C8B-B14F-4D97-AF65-F5344CB8AC3E}">
        <p14:creationId xmlns:p14="http://schemas.microsoft.com/office/powerpoint/2010/main" val="42668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57813"/>
          </a:xfrm>
        </p:spPr>
        <p:txBody>
          <a:bodyPr>
            <a:normAutofit/>
          </a:bodyPr>
          <a:lstStyle/>
          <a:p>
            <a:r>
              <a:rPr lang="en-US" sz="3200" dirty="0"/>
              <a:t>A. Public Health &amp; Negative Economic Impacts</a:t>
            </a:r>
          </a:p>
        </p:txBody>
      </p:sp>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13</a:t>
            </a:fld>
            <a:endParaRPr lang="en-US" dirty="0">
              <a:solidFill>
                <a:prstClr val="black"/>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16705069"/>
              </p:ext>
            </p:extLst>
          </p:nvPr>
        </p:nvGraphicFramePr>
        <p:xfrm>
          <a:off x="603505" y="657814"/>
          <a:ext cx="11119103" cy="6191796"/>
        </p:xfrm>
        <a:graphic>
          <a:graphicData uri="http://schemas.openxmlformats.org/drawingml/2006/table">
            <a:tbl>
              <a:tblPr>
                <a:tableStyleId>{69012ECD-51FC-41F1-AA8D-1B2483CD663E}</a:tableStyleId>
              </a:tblPr>
              <a:tblGrid>
                <a:gridCol w="3273959">
                  <a:extLst>
                    <a:ext uri="{9D8B030D-6E8A-4147-A177-3AD203B41FA5}">
                      <a16:colId xmlns:a16="http://schemas.microsoft.com/office/drawing/2014/main" val="20000"/>
                    </a:ext>
                  </a:extLst>
                </a:gridCol>
                <a:gridCol w="2934207">
                  <a:extLst>
                    <a:ext uri="{9D8B030D-6E8A-4147-A177-3AD203B41FA5}">
                      <a16:colId xmlns:a16="http://schemas.microsoft.com/office/drawing/2014/main" val="20001"/>
                    </a:ext>
                  </a:extLst>
                </a:gridCol>
                <a:gridCol w="4910937">
                  <a:extLst>
                    <a:ext uri="{9D8B030D-6E8A-4147-A177-3AD203B41FA5}">
                      <a16:colId xmlns:a16="http://schemas.microsoft.com/office/drawing/2014/main" val="20002"/>
                    </a:ext>
                  </a:extLst>
                </a:gridCol>
              </a:tblGrid>
              <a:tr h="466342">
                <a:tc>
                  <a:txBody>
                    <a:bodyPr/>
                    <a:lstStyle/>
                    <a:p>
                      <a:pPr algn="ctr" fontAlgn="b"/>
                      <a:r>
                        <a:rPr lang="en-US" sz="1200" b="1" u="none" strike="noStrike" dirty="0">
                          <a:solidFill>
                            <a:schemeClr val="tx1"/>
                          </a:solidFill>
                          <a:effectLst/>
                        </a:rPr>
                        <a:t>Public</a:t>
                      </a:r>
                      <a:r>
                        <a:rPr lang="en-US" sz="1200" b="1" u="none" strike="noStrike" baseline="0" dirty="0">
                          <a:solidFill>
                            <a:schemeClr val="tx1"/>
                          </a:solidFill>
                          <a:effectLst/>
                        </a:rPr>
                        <a:t> Health</a:t>
                      </a:r>
                    </a:p>
                    <a:p>
                      <a:pPr algn="ctr" fontAlgn="b"/>
                      <a:endParaRPr lang="en-US" sz="1000" b="1" u="none" strike="noStrike" dirty="0">
                        <a:solidFill>
                          <a:schemeClr val="tx1"/>
                        </a:solidFill>
                        <a:effectLs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u="none" strike="noStrike" dirty="0">
                          <a:solidFill>
                            <a:schemeClr val="tx1"/>
                          </a:solidFill>
                          <a:effectLst/>
                        </a:rPr>
                        <a:t>Negative Economic Impacts</a:t>
                      </a:r>
                    </a:p>
                    <a:p>
                      <a:pPr algn="ctr" fontAlgn="b"/>
                      <a:endParaRPr lang="en-US" sz="1000" b="1" i="0" u="none" strike="noStrike" dirty="0">
                        <a:solidFill>
                          <a:schemeClr val="tx1"/>
                        </a:solidFill>
                        <a:effectLst/>
                        <a:latin typeface="ArialMT"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200" b="1" dirty="0">
                          <a:solidFill>
                            <a:schemeClr val="tx1"/>
                          </a:solidFill>
                        </a:rPr>
                        <a:t>Services to Disproportionately Impacted Communities </a:t>
                      </a:r>
                      <a:br>
                        <a:rPr lang="en-US" sz="1200" b="1" dirty="0">
                          <a:solidFill>
                            <a:schemeClr val="tx1"/>
                          </a:solidFill>
                        </a:rPr>
                      </a:br>
                      <a:endParaRPr lang="en-US" sz="1200" b="1" i="0" u="none" strike="noStrike" dirty="0">
                        <a:solidFill>
                          <a:schemeClr val="tx1"/>
                        </a:solidFill>
                        <a:effectLst/>
                        <a:latin typeface="ArialMT"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311102">
                <a:tc>
                  <a:txBody>
                    <a:bodyPr/>
                    <a:lstStyle/>
                    <a:p>
                      <a:pPr marL="0" indent="0" algn="ctr" fontAlgn="b">
                        <a:buFont typeface="Arial" charset="0"/>
                        <a:buNone/>
                      </a:pPr>
                      <a:r>
                        <a:rPr lang="en-US" sz="1200" u="none" strike="noStrike" dirty="0">
                          <a:effectLst/>
                        </a:rPr>
                        <a:t>COVID-19 Vaccination </a:t>
                      </a:r>
                      <a:endParaRPr lang="en-US" sz="1200" b="0" u="none" strike="noStrike" dirty="0">
                        <a:effectLs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b">
                        <a:buFont typeface="Arial" charset="0"/>
                        <a:buNone/>
                      </a:pPr>
                      <a:r>
                        <a:rPr lang="en-US" sz="1200" u="none" strike="noStrike" dirty="0">
                          <a:effectLst/>
                        </a:rPr>
                        <a:t>Household Assistance: Food Programs</a:t>
                      </a:r>
                      <a:endParaRPr lang="en-US" sz="1200" b="0" i="0" u="none" strike="noStrike" dirty="0">
                        <a:solidFill>
                          <a:srgbClr val="000000"/>
                        </a:solidFill>
                        <a:effectLst/>
                        <a:latin typeface="ArialMT"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b">
                        <a:buFont typeface="Arial" charset="0"/>
                        <a:buNone/>
                      </a:pPr>
                      <a:r>
                        <a:rPr lang="en-US" sz="1200" u="none" strike="noStrike" dirty="0">
                          <a:effectLst/>
                        </a:rPr>
                        <a:t>Education Assistance: Early Learning</a:t>
                      </a:r>
                      <a:endParaRPr lang="en-US" sz="1200" b="0" i="0" u="none" strike="noStrike" dirty="0">
                        <a:solidFill>
                          <a:srgbClr val="000000"/>
                        </a:solidFill>
                        <a:effectLst/>
                        <a:latin typeface="ArialMT"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1803">
                <a:tc>
                  <a:txBody>
                    <a:bodyPr/>
                    <a:lstStyle/>
                    <a:p>
                      <a:pPr marL="0" indent="0" algn="ctr" fontAlgn="b">
                        <a:buFont typeface="Arial" charset="0"/>
                        <a:buNone/>
                      </a:pPr>
                      <a:r>
                        <a:rPr lang="is-IS" sz="1200" u="none" strike="noStrike" dirty="0">
                          <a:effectLst/>
                        </a:rPr>
                        <a:t>COVID-19 Testing </a:t>
                      </a:r>
                      <a:endParaRPr lang="is-IS" sz="1200" b="0" u="none" strike="noStrike" dirty="0">
                        <a:effectLs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b">
                        <a:buFont typeface="Arial" charset="0"/>
                        <a:buNone/>
                      </a:pPr>
                      <a:r>
                        <a:rPr lang="en-US" sz="1200" u="none" strike="noStrike" dirty="0">
                          <a:effectLst/>
                        </a:rPr>
                        <a:t>Household Assistance: Rent, Mortgage, and Utility Aid</a:t>
                      </a:r>
                      <a:endParaRPr lang="en-US" sz="1200" b="0" i="0" u="none" strike="noStrike" dirty="0">
                        <a:solidFill>
                          <a:srgbClr val="000000"/>
                        </a:solidFill>
                        <a:effectLst/>
                        <a:latin typeface="ArialMT"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b">
                        <a:buFont typeface="Arial" charset="0"/>
                        <a:buNone/>
                      </a:pPr>
                      <a:r>
                        <a:rPr lang="en-US" sz="1200" u="none" strike="noStrike" dirty="0">
                          <a:effectLst/>
                        </a:rPr>
                        <a:t>Education Assistance: Aid to High-Poverty Districts</a:t>
                      </a:r>
                      <a:endParaRPr lang="en-US" sz="1200" b="0" i="0" u="none" strike="noStrike" dirty="0">
                        <a:solidFill>
                          <a:srgbClr val="000000"/>
                        </a:solidFill>
                        <a:effectLst/>
                        <a:latin typeface="ArialMT"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9757">
                <a:tc>
                  <a:txBody>
                    <a:bodyPr/>
                    <a:lstStyle/>
                    <a:p>
                      <a:pPr marL="0" indent="0" algn="ctr" fontAlgn="b">
                        <a:buFont typeface="Arial" charset="0"/>
                        <a:buNone/>
                      </a:pPr>
                      <a:r>
                        <a:rPr lang="en-US" sz="1200" u="none" strike="noStrike" dirty="0">
                          <a:effectLst/>
                        </a:rPr>
                        <a:t> COVID-19 Contact Tracing </a:t>
                      </a:r>
                      <a:endParaRPr lang="en-US" sz="1200" b="0" u="none" strike="noStrike" dirty="0">
                        <a:effectLs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b">
                        <a:buFont typeface="Arial" charset="0"/>
                        <a:buNone/>
                      </a:pPr>
                      <a:r>
                        <a:rPr lang="en-US" sz="1200" u="none" strike="noStrike" dirty="0">
                          <a:effectLst/>
                        </a:rPr>
                        <a:t>Household Assistance: Cash Transfers</a:t>
                      </a:r>
                      <a:endParaRPr lang="en-US" sz="1200" b="0" i="0" u="none" strike="noStrike" dirty="0">
                        <a:solidFill>
                          <a:srgbClr val="000000"/>
                        </a:solidFill>
                        <a:effectLst/>
                        <a:latin typeface="ArialMT"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b">
                        <a:buFont typeface="Arial" charset="0"/>
                        <a:buNone/>
                      </a:pPr>
                      <a:r>
                        <a:rPr lang="en-US" sz="1200" u="none" strike="noStrike" dirty="0">
                          <a:effectLst/>
                        </a:rPr>
                        <a:t>Education Assistance: Academic Services</a:t>
                      </a:r>
                      <a:endParaRPr lang="en-US" sz="1200" b="0" i="0" u="none" strike="noStrike" dirty="0">
                        <a:solidFill>
                          <a:srgbClr val="000000"/>
                        </a:solidFill>
                        <a:effectLst/>
                        <a:latin typeface="ArialMT"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73850">
                <a:tc>
                  <a:txBody>
                    <a:bodyPr/>
                    <a:lstStyle/>
                    <a:p>
                      <a:pPr marL="0" indent="0" algn="ctr" fontAlgn="b">
                        <a:buFont typeface="Arial" charset="0"/>
                        <a:buNone/>
                      </a:pPr>
                      <a:r>
                        <a:rPr lang="en-US" sz="1200" u="none" strike="noStrike" dirty="0">
                          <a:effectLst/>
                        </a:rPr>
                        <a:t>Prevention in Congregate Settings (Nursing Homes, Prisons/Jails, Dense Work Sites, Schools, etc.)</a:t>
                      </a:r>
                      <a:endParaRPr lang="en-US" sz="1200" b="0" u="none" strike="noStrike" dirty="0">
                        <a:effectLs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b">
                        <a:buFont typeface="Arial" charset="0"/>
                        <a:buNone/>
                      </a:pPr>
                      <a:r>
                        <a:rPr lang="en-US" sz="1200" u="none" strike="noStrike" dirty="0">
                          <a:effectLst/>
                        </a:rPr>
                        <a:t>Household Assistance: Internet Access Programs </a:t>
                      </a:r>
                      <a:endParaRPr lang="en-US" sz="1200" b="0" i="0" u="none" strike="noStrike" dirty="0">
                        <a:solidFill>
                          <a:srgbClr val="000000"/>
                        </a:solidFill>
                        <a:effectLst/>
                        <a:latin typeface="ArialMT"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b">
                        <a:buFont typeface="Arial" charset="0"/>
                        <a:buNone/>
                      </a:pPr>
                      <a:r>
                        <a:rPr lang="en-US" sz="1200" u="none" strike="noStrike" dirty="0">
                          <a:effectLst/>
                        </a:rPr>
                        <a:t>Education Assistance: Social, Emotional, and Mental Health Services</a:t>
                      </a:r>
                      <a:endParaRPr lang="en-US" sz="1200" b="0" i="0" u="none" strike="noStrike" dirty="0">
                        <a:solidFill>
                          <a:srgbClr val="000000"/>
                        </a:solidFill>
                        <a:effectLst/>
                        <a:latin typeface="ArialMT"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29757">
                <a:tc>
                  <a:txBody>
                    <a:bodyPr/>
                    <a:lstStyle/>
                    <a:p>
                      <a:pPr marL="0" indent="0" algn="ctr" fontAlgn="b">
                        <a:buFont typeface="Arial" charset="0"/>
                        <a:buNone/>
                      </a:pPr>
                      <a:r>
                        <a:rPr lang="en-US" sz="1200" u="none" strike="noStrike" dirty="0">
                          <a:effectLst/>
                        </a:rPr>
                        <a:t>Personal Protective Equipment </a:t>
                      </a:r>
                      <a:endParaRPr lang="en-US" sz="1200" b="0" u="none" strike="noStrike" dirty="0">
                        <a:effectLs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b">
                        <a:buFont typeface="Arial" charset="0"/>
                        <a:buNone/>
                      </a:pPr>
                      <a:r>
                        <a:rPr lang="en-US" sz="1200" u="none" strike="noStrike" dirty="0">
                          <a:effectLst/>
                        </a:rPr>
                        <a:t>Household Assistance: Eviction Prevention</a:t>
                      </a:r>
                      <a:endParaRPr lang="en-US" sz="1200" b="0" i="0" u="none" strike="noStrike" dirty="0">
                        <a:solidFill>
                          <a:srgbClr val="000000"/>
                        </a:solidFill>
                        <a:effectLst/>
                        <a:latin typeface="ArialMT"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b">
                        <a:buFont typeface="Arial" charset="0"/>
                        <a:buNone/>
                      </a:pPr>
                      <a:r>
                        <a:rPr lang="en-US" sz="1200" u="none" strike="noStrike" dirty="0">
                          <a:effectLst/>
                        </a:rPr>
                        <a:t>Education Assistance: Other</a:t>
                      </a:r>
                      <a:endParaRPr lang="en-US" sz="1200" b="0" i="0" u="none" strike="noStrike" dirty="0">
                        <a:solidFill>
                          <a:srgbClr val="000000"/>
                        </a:solidFill>
                        <a:effectLst/>
                        <a:latin typeface="ArialMT"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51803">
                <a:tc>
                  <a:txBody>
                    <a:bodyPr/>
                    <a:lstStyle/>
                    <a:p>
                      <a:pPr marL="0" indent="0" algn="ctr" fontAlgn="b">
                        <a:buFont typeface="Arial" charset="0"/>
                        <a:buNone/>
                      </a:pPr>
                      <a:r>
                        <a:rPr lang="en-US" sz="1200" u="none" strike="noStrike" dirty="0">
                          <a:effectLst/>
                        </a:rPr>
                        <a:t>Medical Expenses (including Alternative Care Facilities) </a:t>
                      </a:r>
                      <a:endParaRPr lang="en-US" sz="1200" b="0" u="none" strike="noStrike" dirty="0">
                        <a:effectLs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b">
                        <a:buFont typeface="Arial" charset="0"/>
                        <a:buNone/>
                      </a:pPr>
                      <a:r>
                        <a:rPr lang="en-US" sz="1200" u="none" strike="noStrike" dirty="0">
                          <a:effectLst/>
                        </a:rPr>
                        <a:t>Unemployment Benefits or Cash Assistance to Unemployed Workers</a:t>
                      </a:r>
                      <a:endParaRPr lang="en-US" sz="1200" b="0" i="0" u="none" strike="noStrike" dirty="0">
                        <a:solidFill>
                          <a:srgbClr val="000000"/>
                        </a:solidFill>
                        <a:effectLst/>
                        <a:latin typeface="ArialMT"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b">
                        <a:buFont typeface="Arial" charset="0"/>
                        <a:buNone/>
                      </a:pPr>
                      <a:r>
                        <a:rPr lang="en-US" sz="1200" u="none" strike="noStrike" dirty="0">
                          <a:effectLst/>
                        </a:rPr>
                        <a:t>Healthy Childhood Environments: Child Care</a:t>
                      </a:r>
                      <a:endParaRPr lang="en-US" sz="1200" b="0" i="0" u="none" strike="noStrike" dirty="0">
                        <a:solidFill>
                          <a:srgbClr val="000000"/>
                        </a:solidFill>
                        <a:effectLst/>
                        <a:latin typeface="ArialMT"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673850">
                <a:tc>
                  <a:txBody>
                    <a:bodyPr/>
                    <a:lstStyle/>
                    <a:p>
                      <a:pPr marL="0" indent="0" algn="ctr" fontAlgn="b">
                        <a:buFont typeface="Arial" charset="0"/>
                        <a:buNone/>
                      </a:pPr>
                      <a:r>
                        <a:rPr lang="en-US" sz="1200" b="0" u="none" strike="noStrike" dirty="0">
                          <a:effectLst/>
                        </a:rPr>
                        <a:t>Capital Investments or Physical Plant Changes to Public Facilities that respond to the COVID-19 public health emergency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 typeface="Arial" charset="0"/>
                        <a:buNone/>
                        <a:tabLst/>
                        <a:defRPr/>
                      </a:pPr>
                      <a:r>
                        <a:rPr lang="en-US" sz="1200" u="none" strike="noStrike" dirty="0">
                          <a:effectLst/>
                        </a:rPr>
                        <a:t> Job Training Assistance (e.g., Sectoral job-training, Subsidized Employment, Employment Supports or Incentives)</a:t>
                      </a:r>
                      <a:endParaRPr lang="en-US" sz="1200" b="0" i="0" u="none" strike="noStrike" dirty="0">
                        <a:solidFill>
                          <a:srgbClr val="000000"/>
                        </a:solidFill>
                        <a:effectLst/>
                        <a:latin typeface="ArialMT"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b">
                        <a:buFont typeface="Arial" charset="0"/>
                        <a:buNone/>
                      </a:pPr>
                      <a:r>
                        <a:rPr lang="en-US" sz="1200" u="none" strike="noStrike" dirty="0">
                          <a:effectLst/>
                        </a:rPr>
                        <a:t>Healthy Childhood Environments: Home Visiting</a:t>
                      </a:r>
                      <a:endParaRPr lang="en-US" sz="1200" b="0" i="0" u="none" strike="noStrike" dirty="0">
                        <a:solidFill>
                          <a:srgbClr val="000000"/>
                        </a:solidFill>
                        <a:effectLst/>
                        <a:latin typeface="ArialMT"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73850">
                <a:tc>
                  <a:txBody>
                    <a:bodyPr/>
                    <a:lstStyle/>
                    <a:p>
                      <a:pPr marL="0" indent="0" algn="ctr" fontAlgn="b">
                        <a:buFont typeface="Arial" charset="0"/>
                        <a:buNone/>
                      </a:pPr>
                      <a:r>
                        <a:rPr lang="en-US" sz="1200" u="none" strike="noStrike" dirty="0">
                          <a:effectLst/>
                        </a:rPr>
                        <a:t>Other COVID-19 Public Health Expenses (including Communications, Enforcement, Isolation/Quarantine)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b">
                        <a:buFont typeface="Arial" charset="0"/>
                        <a:buNone/>
                      </a:pPr>
                      <a:r>
                        <a:rPr lang="en-US" sz="1200" u="none" strike="noStrike" dirty="0">
                          <a:effectLst/>
                        </a:rPr>
                        <a:t>Contributions to UI Trust Funds </a:t>
                      </a:r>
                      <a:endParaRPr lang="en-US" sz="1200" b="0" i="0" u="none" strike="noStrike" dirty="0">
                        <a:solidFill>
                          <a:srgbClr val="000000"/>
                        </a:solidFill>
                        <a:effectLst/>
                        <a:latin typeface="ArialMT"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b">
                        <a:buFont typeface="Arial" charset="0"/>
                        <a:buNone/>
                      </a:pPr>
                      <a:r>
                        <a:rPr lang="en-US" sz="1200" u="none" strike="noStrike" dirty="0">
                          <a:effectLst/>
                        </a:rPr>
                        <a:t>Healthy Childhood Environments: Services to Foster Youth or Families Involved in Child Welfare System</a:t>
                      </a:r>
                      <a:endParaRPr lang="en-US" sz="1200" b="0" i="0" u="none" strike="noStrike" dirty="0">
                        <a:solidFill>
                          <a:srgbClr val="000000"/>
                        </a:solidFill>
                        <a:effectLst/>
                        <a:latin typeface="ArialMT"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51803">
                <a:tc>
                  <a:txBody>
                    <a:bodyPr/>
                    <a:lstStyle/>
                    <a:p>
                      <a:pPr marL="0" indent="0" algn="ctr" fontAlgn="b">
                        <a:buFont typeface="Arial" charset="0"/>
                        <a:buNone/>
                      </a:pPr>
                      <a:r>
                        <a:rPr lang="en-US" sz="1200" u="none" strike="noStrike" dirty="0">
                          <a:effectLst/>
                        </a:rPr>
                        <a:t>Payroll Costs for Public Health, Safety, and Other Public Sector Staff Responding to COVID-19 </a:t>
                      </a:r>
                      <a:endParaRPr lang="en-US" sz="1200" b="0" u="none" strike="noStrike" dirty="0">
                        <a:effectLs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b">
                        <a:buFont typeface="Arial" charset="0"/>
                        <a:buNone/>
                      </a:pPr>
                      <a:r>
                        <a:rPr lang="en-US" sz="1200" u="none" strike="noStrike" dirty="0">
                          <a:effectLst/>
                        </a:rPr>
                        <a:t>Small Business Economic Assistance (General) </a:t>
                      </a:r>
                      <a:endParaRPr lang="en-US" sz="1200" b="0" i="0" u="none" strike="noStrike" dirty="0">
                        <a:solidFill>
                          <a:srgbClr val="000000"/>
                        </a:solidFill>
                        <a:effectLst/>
                        <a:latin typeface="ArialMT"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b">
                        <a:buFont typeface="Arial" charset="0"/>
                        <a:buNone/>
                      </a:pPr>
                      <a:r>
                        <a:rPr lang="en-US" sz="1200" u="none" strike="noStrike" dirty="0">
                          <a:effectLst/>
                        </a:rPr>
                        <a:t>Healthy Childhood Environments: Other</a:t>
                      </a:r>
                      <a:endParaRPr lang="en-US" sz="1200" b="0" i="0" u="none" strike="noStrike" dirty="0">
                        <a:solidFill>
                          <a:srgbClr val="000000"/>
                        </a:solidFill>
                        <a:effectLst/>
                        <a:latin typeface="ArialMT"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29757">
                <a:tc>
                  <a:txBody>
                    <a:bodyPr/>
                    <a:lstStyle/>
                    <a:p>
                      <a:pPr marL="0" indent="0" algn="ctr" fontAlgn="b">
                        <a:buFont typeface="Arial" charset="0"/>
                        <a:buNone/>
                      </a:pPr>
                      <a:r>
                        <a:rPr lang="en-US" sz="1200" u="none" strike="noStrike" dirty="0">
                          <a:effectLst/>
                        </a:rPr>
                        <a:t>Mental Health Services</a:t>
                      </a:r>
                      <a:endParaRPr lang="en-US" sz="1200" b="0" u="none" strike="noStrike" dirty="0">
                        <a:effectLs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b">
                        <a:buFont typeface="Arial" charset="0"/>
                        <a:buNone/>
                      </a:pPr>
                      <a:r>
                        <a:rPr lang="en-US" sz="1200" u="none" strike="noStrike" dirty="0">
                          <a:effectLst/>
                        </a:rPr>
                        <a:t>Aid to Nonprofit Organizations</a:t>
                      </a:r>
                      <a:endParaRPr lang="en-US" sz="1200" b="0" i="0" u="none" strike="noStrike" dirty="0">
                        <a:solidFill>
                          <a:srgbClr val="000000"/>
                        </a:solidFill>
                        <a:effectLst/>
                        <a:latin typeface="ArialMT"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b">
                        <a:buFont typeface="Arial" charset="0"/>
                        <a:buNone/>
                      </a:pPr>
                      <a:r>
                        <a:rPr lang="en-US" sz="1200" u="none" strike="noStrike" dirty="0">
                          <a:effectLst/>
                        </a:rPr>
                        <a:t>Housing Support: Affordable Housing</a:t>
                      </a:r>
                      <a:endParaRPr lang="en-US" sz="1200" b="0" i="0" u="none" strike="noStrike" dirty="0">
                        <a:solidFill>
                          <a:srgbClr val="000000"/>
                        </a:solidFill>
                        <a:effectLst/>
                        <a:latin typeface="ArialMT"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40835">
                <a:tc>
                  <a:txBody>
                    <a:bodyPr/>
                    <a:lstStyle/>
                    <a:p>
                      <a:pPr marL="0" indent="0" algn="ctr" fontAlgn="b">
                        <a:buFont typeface="Arial" charset="0"/>
                        <a:buNone/>
                      </a:pPr>
                      <a:r>
                        <a:rPr lang="en-US" sz="1200" u="none" strike="noStrike" dirty="0">
                          <a:effectLst/>
                        </a:rPr>
                        <a:t>Substance Use Services</a:t>
                      </a:r>
                      <a:endParaRPr lang="en-US" sz="1200" b="0" u="none" strike="noStrike" dirty="0">
                        <a:effectLs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b">
                        <a:buFont typeface="Arial" charset="0"/>
                        <a:buNone/>
                      </a:pPr>
                      <a:r>
                        <a:rPr lang="en-US" sz="1200" u="none" strike="noStrike" dirty="0">
                          <a:effectLst/>
                        </a:rPr>
                        <a:t>Aid to Tourism, Travel, or Hospitality </a:t>
                      </a:r>
                      <a:endParaRPr lang="en-US" sz="1200" b="0" i="0" u="none" strike="noStrike" dirty="0">
                        <a:solidFill>
                          <a:srgbClr val="000000"/>
                        </a:solidFill>
                        <a:effectLst/>
                        <a:latin typeface="ArialMT"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b">
                        <a:buFont typeface="Arial" charset="0"/>
                        <a:buNone/>
                      </a:pPr>
                      <a:r>
                        <a:rPr lang="en-US" sz="1200" u="none" strike="noStrike" dirty="0">
                          <a:effectLst/>
                        </a:rPr>
                        <a:t>Housing Support: Services for Unhoused Persons</a:t>
                      </a:r>
                      <a:endParaRPr lang="en-US" sz="1200" b="0" i="0" u="none" strike="noStrike" dirty="0">
                        <a:solidFill>
                          <a:srgbClr val="000000"/>
                        </a:solidFill>
                        <a:effectLst/>
                        <a:latin typeface="ArialMT"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440835">
                <a:tc>
                  <a:txBody>
                    <a:bodyPr/>
                    <a:lstStyle/>
                    <a:p>
                      <a:pPr marL="0" indent="0" algn="ctr" fontAlgn="b">
                        <a:buFont typeface="Arial" charset="0"/>
                        <a:buNone/>
                      </a:pPr>
                      <a:r>
                        <a:rPr lang="en-US" sz="1200" u="none" strike="noStrike" dirty="0">
                          <a:effectLst/>
                        </a:rPr>
                        <a:t>Other Public Health Services  </a:t>
                      </a:r>
                      <a:endParaRPr lang="en-US" sz="1200" b="0" u="none" strike="noStrike" dirty="0">
                        <a:effectLs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b">
                        <a:buFont typeface="Arial" charset="0"/>
                        <a:buNone/>
                      </a:pPr>
                      <a:r>
                        <a:rPr lang="en-US" sz="1200" u="none" strike="noStrike" dirty="0">
                          <a:effectLst/>
                        </a:rPr>
                        <a:t>Aid to Other Impacted Industries </a:t>
                      </a:r>
                      <a:endParaRPr lang="en-US" sz="1200" b="0" i="0" u="none" strike="noStrike" dirty="0">
                        <a:solidFill>
                          <a:srgbClr val="000000"/>
                        </a:solidFill>
                        <a:effectLst/>
                        <a:latin typeface="ArialMT"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b">
                        <a:buFont typeface="Arial" charset="0"/>
                        <a:buNone/>
                      </a:pPr>
                      <a:r>
                        <a:rPr lang="en-US" sz="1200" u="none" strike="noStrike" dirty="0">
                          <a:effectLst/>
                        </a:rPr>
                        <a:t>Housing Support: Other Housing Assistance</a:t>
                      </a:r>
                      <a:endParaRPr lang="en-US" sz="1200" b="0" i="0" u="none" strike="noStrike" dirty="0">
                        <a:solidFill>
                          <a:srgbClr val="000000"/>
                        </a:solidFill>
                        <a:effectLst/>
                        <a:latin typeface="ArialMT"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36695">
                <a:tc>
                  <a:txBody>
                    <a:bodyPr/>
                    <a:lstStyle/>
                    <a:p>
                      <a:pPr marL="0" indent="0" algn="ctr" fontAlgn="b">
                        <a:buFont typeface="Arial" charset="0"/>
                        <a:buNone/>
                      </a:pPr>
                      <a:endParaRPr lang="en-US" sz="1200" b="0" i="0" u="none" strike="noStrike" dirty="0">
                        <a:solidFill>
                          <a:srgbClr val="000000"/>
                        </a:solidFill>
                        <a:effectLst/>
                        <a:latin typeface="ArialMT"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b">
                        <a:buFont typeface="Arial" charset="0"/>
                        <a:buNone/>
                      </a:pPr>
                      <a:r>
                        <a:rPr lang="en-US" sz="1200" u="none" strike="noStrike" dirty="0">
                          <a:effectLst/>
                        </a:rPr>
                        <a:t>Other Economic Support</a:t>
                      </a:r>
                      <a:endParaRPr lang="en-US" sz="1200" b="0" i="0" u="none" strike="noStrike" dirty="0">
                        <a:solidFill>
                          <a:srgbClr val="000000"/>
                        </a:solidFill>
                        <a:effectLst/>
                        <a:latin typeface="ArialMT"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b">
                        <a:buFont typeface="Arial" charset="0"/>
                        <a:buNone/>
                      </a:pPr>
                      <a:endParaRPr lang="en-US" sz="1200" b="0" i="0" u="none" strike="noStrike" dirty="0">
                        <a:solidFill>
                          <a:srgbClr val="000000"/>
                        </a:solidFill>
                        <a:effectLst/>
                        <a:latin typeface="Calibri"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29757">
                <a:tc>
                  <a:txBody>
                    <a:bodyPr/>
                    <a:lstStyle/>
                    <a:p>
                      <a:pPr marL="0" indent="0" algn="ctr" fontAlgn="b">
                        <a:buFont typeface="Arial" charset="0"/>
                        <a:buNone/>
                      </a:pPr>
                      <a:endParaRPr lang="en-US" sz="1200" b="0" i="0" u="none" strike="noStrike" dirty="0">
                        <a:solidFill>
                          <a:srgbClr val="000000"/>
                        </a:solidFill>
                        <a:effectLst/>
                        <a:latin typeface="ArialMT"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b">
                        <a:buFont typeface="Arial" charset="0"/>
                        <a:buNone/>
                      </a:pPr>
                      <a:r>
                        <a:rPr lang="en-US" sz="1200" u="none" strike="noStrike" dirty="0">
                          <a:effectLst/>
                        </a:rPr>
                        <a:t>Rehiring Public Sector Staff  </a:t>
                      </a:r>
                      <a:endParaRPr lang="en-US" sz="1200" b="0" i="0" u="none" strike="noStrike" dirty="0">
                        <a:solidFill>
                          <a:srgbClr val="000000"/>
                        </a:solidFill>
                        <a:effectLst/>
                        <a:latin typeface="ArialMT"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b">
                        <a:buFont typeface="Arial" charset="0"/>
                        <a:buNone/>
                      </a:pPr>
                      <a:endParaRPr lang="en-US" sz="1200" b="0" i="0" u="none" strike="noStrike" dirty="0">
                        <a:solidFill>
                          <a:srgbClr val="000000"/>
                        </a:solidFill>
                        <a:effectLst/>
                        <a:latin typeface="Calibri"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702947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Final Rule: Responding to COVID-19</a:t>
            </a:r>
          </a:p>
        </p:txBody>
      </p:sp>
      <p:sp>
        <p:nvSpPr>
          <p:cNvPr id="17" name="Content Placeholder 16"/>
          <p:cNvSpPr>
            <a:spLocks noGrp="1"/>
          </p:cNvSpPr>
          <p:nvPr>
            <p:ph sz="half" idx="1"/>
          </p:nvPr>
        </p:nvSpPr>
        <p:spPr>
          <a:xfrm>
            <a:off x="508000" y="1066800"/>
            <a:ext cx="5384800" cy="5486400"/>
          </a:xfrm>
        </p:spPr>
        <p:txBody>
          <a:bodyPr>
            <a:normAutofit/>
          </a:bodyPr>
          <a:lstStyle/>
          <a:p>
            <a:pPr marL="576072" lvl="1" indent="-457200">
              <a:spcBef>
                <a:spcPts val="600"/>
              </a:spcBef>
              <a:buClr>
                <a:srgbClr val="002060"/>
              </a:buClr>
              <a:buFont typeface="Arial" panose="020B0604020202020204" pitchFamily="34" charset="0"/>
              <a:buChar char="•"/>
            </a:pPr>
            <a:r>
              <a:rPr lang="en-US" sz="2800" dirty="0"/>
              <a:t>Expanded and clarified eligible uses, including: </a:t>
            </a:r>
          </a:p>
          <a:p>
            <a:pPr marL="790384" lvl="2" indent="-342900">
              <a:spcBef>
                <a:spcPts val="600"/>
              </a:spcBef>
              <a:buClr>
                <a:srgbClr val="002060"/>
              </a:buClr>
            </a:pPr>
            <a:r>
              <a:rPr lang="en-US" dirty="0"/>
              <a:t>Making affordable housing, childcare, early learning services, and services to address learning loss eligible to all impacted households</a:t>
            </a:r>
          </a:p>
          <a:p>
            <a:pPr marL="790384" lvl="2" indent="-342900">
              <a:spcBef>
                <a:spcPts val="600"/>
              </a:spcBef>
              <a:buClr>
                <a:srgbClr val="002060"/>
              </a:buClr>
            </a:pPr>
            <a:r>
              <a:rPr lang="en-US" dirty="0"/>
              <a:t>Clarifying eligible uses in disproportionately impacted communities, including certain community development and neighborhood revitalization activities</a:t>
            </a:r>
          </a:p>
          <a:p>
            <a:pPr marL="790384" lvl="2" indent="-342900">
              <a:spcBef>
                <a:spcPts val="600"/>
              </a:spcBef>
              <a:buClr>
                <a:srgbClr val="002060"/>
              </a:buClr>
            </a:pPr>
            <a:r>
              <a:rPr lang="en-US" dirty="0"/>
              <a:t>Clarifying eligible uses for disproportionately impacted small businesses, including rehabilitation of commercial properties and start-up or expansion assistance </a:t>
            </a:r>
          </a:p>
          <a:p>
            <a:endParaRPr lang="en-US" sz="3200" dirty="0"/>
          </a:p>
        </p:txBody>
      </p:sp>
      <p:sp>
        <p:nvSpPr>
          <p:cNvPr id="18" name="Content Placeholder 17"/>
          <p:cNvSpPr>
            <a:spLocks noGrp="1"/>
          </p:cNvSpPr>
          <p:nvPr>
            <p:ph sz="half" idx="2"/>
          </p:nvPr>
        </p:nvSpPr>
        <p:spPr/>
        <p:txBody>
          <a:bodyPr/>
          <a:lstStyle/>
          <a:p>
            <a:pPr marL="576072" lvl="1" indent="-457200">
              <a:spcBef>
                <a:spcPts val="600"/>
              </a:spcBef>
              <a:buClr>
                <a:srgbClr val="002060"/>
              </a:buClr>
              <a:buFont typeface="Arial" panose="020B0604020202020204" pitchFamily="34" charset="0"/>
              <a:buChar char="•"/>
            </a:pPr>
            <a:r>
              <a:rPr lang="en-US" sz="2800" dirty="0"/>
              <a:t>Presumed Populations: </a:t>
            </a:r>
          </a:p>
          <a:p>
            <a:pPr marL="861811" lvl="2" indent="-342900">
              <a:spcBef>
                <a:spcPts val="600"/>
              </a:spcBef>
              <a:buClr>
                <a:srgbClr val="002060"/>
              </a:buClr>
            </a:pPr>
            <a:r>
              <a:rPr lang="en-US" dirty="0"/>
              <a:t>Defines low- and moderate-income households and communities presumed impacted by the pandemic</a:t>
            </a:r>
          </a:p>
          <a:p>
            <a:pPr marL="861811" lvl="2" indent="-342900">
              <a:spcBef>
                <a:spcPts val="600"/>
              </a:spcBef>
              <a:buClr>
                <a:srgbClr val="002060"/>
              </a:buClr>
            </a:pPr>
            <a:r>
              <a:rPr lang="en-US" dirty="0"/>
              <a:t>Presumes low-income households and communities disproportionately impacted, in addition to Qualified Census Tracts and others</a:t>
            </a:r>
          </a:p>
          <a:p>
            <a:pPr marL="861811" lvl="2" indent="-342900">
              <a:spcBef>
                <a:spcPts val="600"/>
              </a:spcBef>
              <a:buClr>
                <a:srgbClr val="002060"/>
              </a:buClr>
            </a:pPr>
            <a:r>
              <a:rPr lang="en-US" dirty="0"/>
              <a:t>Presumes small businesses and non-profits operating in Qualified Census Tracts disproportionately impacted, among others</a:t>
            </a:r>
          </a:p>
          <a:p>
            <a:endParaRPr lang="en-US" dirty="0"/>
          </a:p>
        </p:txBody>
      </p:sp>
      <p:sp>
        <p:nvSpPr>
          <p:cNvPr id="4" name="Slide Number Placeholder 3"/>
          <p:cNvSpPr>
            <a:spLocks noGrp="1"/>
          </p:cNvSpPr>
          <p:nvPr>
            <p:ph type="sldNum" sz="quarter" idx="12"/>
          </p:nvPr>
        </p:nvSpPr>
        <p:spPr/>
        <p:txBody>
          <a:bodyPr/>
          <a:lstStyle/>
          <a:p>
            <a:fld id="{7D0E6CEC-61C6-4D38-A642-FACB01E37C77}" type="slidenum">
              <a:rPr lang="en-US" sz="1100" smtClean="0">
                <a:solidFill>
                  <a:prstClr val="black"/>
                </a:solidFill>
              </a:rPr>
              <a:pPr/>
              <a:t>14</a:t>
            </a:fld>
            <a:endParaRPr lang="en-US" sz="1100" dirty="0">
              <a:solidFill>
                <a:prstClr val="black"/>
              </a:solidFill>
            </a:endParaRPr>
          </a:p>
        </p:txBody>
      </p:sp>
      <p:sp>
        <p:nvSpPr>
          <p:cNvPr id="5" name="Content Placeholder 2">
            <a:extLst>
              <a:ext uri="{FF2B5EF4-FFF2-40B4-BE49-F238E27FC236}">
                <a16:creationId xmlns:a16="http://schemas.microsoft.com/office/drawing/2014/main" id="{FE80CB36-B026-4713-890C-C777D0E6F5A6}"/>
              </a:ext>
            </a:extLst>
          </p:cNvPr>
          <p:cNvSpPr txBox="1">
            <a:spLocks/>
          </p:cNvSpPr>
          <p:nvPr/>
        </p:nvSpPr>
        <p:spPr>
          <a:xfrm>
            <a:off x="2396716" y="4648200"/>
            <a:ext cx="9490484" cy="1668812"/>
          </a:xfrm>
          <a:prstGeom prst="rect">
            <a:avLst/>
          </a:prstGeom>
        </p:spPr>
        <p:txBody>
          <a:bodyPr vert="horz" lIns="91440" tIns="45720" rIns="91440" bIns="45720" rtlCol="0">
            <a:noAutofit/>
          </a:bodyPr>
          <a:lstStyle>
            <a:lvl1pPr marL="0" indent="0" algn="l" defTabSz="914400" rtl="0" eaLnBrk="1" latinLnBrk="0" hangingPunct="1">
              <a:spcBef>
                <a:spcPts val="600"/>
              </a:spcBef>
              <a:buClr>
                <a:srgbClr val="E31B23"/>
              </a:buClr>
              <a:buFont typeface="Arial" pitchFamily="34" charset="0"/>
              <a:buNone/>
              <a:defRPr sz="1600" b="1" kern="1200">
                <a:solidFill>
                  <a:srgbClr val="005595"/>
                </a:solidFill>
                <a:latin typeface="+mn-lt"/>
                <a:ea typeface="+mn-ea"/>
                <a:cs typeface="Arial" pitchFamily="34" charset="0"/>
              </a:defRPr>
            </a:lvl1pPr>
            <a:lvl2pPr marL="290513" indent="-171450" algn="l" defTabSz="914400" rtl="0" eaLnBrk="1" latinLnBrk="0" hangingPunct="1">
              <a:spcBef>
                <a:spcPts val="300"/>
              </a:spcBef>
              <a:spcAft>
                <a:spcPts val="0"/>
              </a:spcAft>
              <a:buClr>
                <a:srgbClr val="FF0000"/>
              </a:buClr>
              <a:buFont typeface="Arial" pitchFamily="34" charset="0"/>
              <a:buChar char="•"/>
              <a:defRPr sz="1300" kern="1200">
                <a:solidFill>
                  <a:schemeClr val="tx1"/>
                </a:solidFill>
                <a:latin typeface="+mn-lt"/>
                <a:ea typeface="+mn-ea"/>
                <a:cs typeface="Arial" pitchFamily="34" charset="0"/>
              </a:defRPr>
            </a:lvl2pPr>
            <a:lvl3pPr marL="619125" indent="-169863" algn="l" defTabSz="914400" rtl="0" eaLnBrk="1" latinLnBrk="0" hangingPunct="1">
              <a:spcBef>
                <a:spcPts val="0"/>
              </a:spcBef>
              <a:spcAft>
                <a:spcPts val="0"/>
              </a:spcAft>
              <a:buClr>
                <a:srgbClr val="A1A1A4"/>
              </a:buClr>
              <a:buFont typeface="Arial" pitchFamily="34" charset="0"/>
              <a:buChar char="–"/>
              <a:defRPr sz="1300" kern="1200">
                <a:solidFill>
                  <a:schemeClr val="tx1"/>
                </a:solidFill>
                <a:latin typeface="+mn-lt"/>
                <a:ea typeface="+mn-ea"/>
                <a:cs typeface="Arial" pitchFamily="34" charset="0"/>
              </a:defRPr>
            </a:lvl3pPr>
            <a:lvl4pPr marL="627063" indent="-169863" algn="l" defTabSz="914400" rtl="0" eaLnBrk="1" latinLnBrk="0" hangingPunct="1">
              <a:spcBef>
                <a:spcPts val="0"/>
              </a:spcBef>
              <a:spcAft>
                <a:spcPts val="0"/>
              </a:spcAft>
              <a:buClr>
                <a:srgbClr val="005595"/>
              </a:buClr>
              <a:buFont typeface="Arial" pitchFamily="34" charset="0"/>
              <a:buChar char="–"/>
              <a:defRPr sz="1300" kern="1200">
                <a:solidFill>
                  <a:schemeClr val="tx1"/>
                </a:solidFill>
                <a:latin typeface="+mn-lt"/>
                <a:ea typeface="+mn-ea"/>
                <a:cs typeface="Arial" pitchFamily="34" charset="0"/>
              </a:defRPr>
            </a:lvl4pPr>
            <a:lvl5pPr marL="804863" indent="-177800" algn="l" defTabSz="914400" rtl="0" eaLnBrk="1" latinLnBrk="0" hangingPunct="1">
              <a:spcBef>
                <a:spcPts val="0"/>
              </a:spcBef>
              <a:spcAft>
                <a:spcPts val="0"/>
              </a:spcAft>
              <a:buClr>
                <a:srgbClr val="005595"/>
              </a:buClr>
              <a:buFont typeface="Arial" pitchFamily="34" charset="0"/>
              <a:buChar char="»"/>
              <a:tabLst/>
              <a:defRPr sz="13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2608" lvl="1" indent="-173736">
              <a:spcBef>
                <a:spcPts val="600"/>
              </a:spcBef>
              <a:buClr>
                <a:srgbClr val="990000"/>
              </a:buClr>
            </a:pPr>
            <a:endParaRPr lang="en-US" sz="1800" dirty="0"/>
          </a:p>
        </p:txBody>
      </p:sp>
      <p:sp>
        <p:nvSpPr>
          <p:cNvPr id="15" name="Content Placeholder 2">
            <a:extLst>
              <a:ext uri="{FF2B5EF4-FFF2-40B4-BE49-F238E27FC236}">
                <a16:creationId xmlns:a16="http://schemas.microsoft.com/office/drawing/2014/main" id="{116CB3F6-A2F6-4A1F-A19A-F727BF84101C}"/>
              </a:ext>
            </a:extLst>
          </p:cNvPr>
          <p:cNvSpPr txBox="1">
            <a:spLocks/>
          </p:cNvSpPr>
          <p:nvPr/>
        </p:nvSpPr>
        <p:spPr>
          <a:xfrm>
            <a:off x="2396716" y="1708749"/>
            <a:ext cx="9655946" cy="2384364"/>
          </a:xfrm>
          <a:prstGeom prst="rect">
            <a:avLst/>
          </a:prstGeom>
        </p:spPr>
        <p:txBody>
          <a:bodyPr vert="horz" lIns="91440" tIns="45720" rIns="91440" bIns="45720" rtlCol="0">
            <a:noAutofit/>
          </a:bodyPr>
          <a:lstStyle>
            <a:lvl1pPr marL="0" indent="0" algn="l" defTabSz="914400" rtl="0" eaLnBrk="1" latinLnBrk="0" hangingPunct="1">
              <a:spcBef>
                <a:spcPts val="600"/>
              </a:spcBef>
              <a:buClr>
                <a:srgbClr val="E31B23"/>
              </a:buClr>
              <a:buFont typeface="Arial" pitchFamily="34" charset="0"/>
              <a:buNone/>
              <a:defRPr sz="1600" b="1" kern="1200">
                <a:solidFill>
                  <a:srgbClr val="005595"/>
                </a:solidFill>
                <a:latin typeface="+mn-lt"/>
                <a:ea typeface="+mn-ea"/>
                <a:cs typeface="Arial" pitchFamily="34" charset="0"/>
              </a:defRPr>
            </a:lvl1pPr>
            <a:lvl2pPr marL="290513" indent="-171450" algn="l" defTabSz="914400" rtl="0" eaLnBrk="1" latinLnBrk="0" hangingPunct="1">
              <a:spcBef>
                <a:spcPts val="300"/>
              </a:spcBef>
              <a:spcAft>
                <a:spcPts val="0"/>
              </a:spcAft>
              <a:buClr>
                <a:srgbClr val="FF0000"/>
              </a:buClr>
              <a:buFont typeface="Arial" pitchFamily="34" charset="0"/>
              <a:buChar char="•"/>
              <a:defRPr sz="1300" kern="1200">
                <a:solidFill>
                  <a:schemeClr val="tx1"/>
                </a:solidFill>
                <a:latin typeface="+mn-lt"/>
                <a:ea typeface="+mn-ea"/>
                <a:cs typeface="Arial" pitchFamily="34" charset="0"/>
              </a:defRPr>
            </a:lvl2pPr>
            <a:lvl3pPr marL="619125" indent="-169863" algn="l" defTabSz="914400" rtl="0" eaLnBrk="1" latinLnBrk="0" hangingPunct="1">
              <a:spcBef>
                <a:spcPts val="0"/>
              </a:spcBef>
              <a:spcAft>
                <a:spcPts val="0"/>
              </a:spcAft>
              <a:buClr>
                <a:srgbClr val="A1A1A4"/>
              </a:buClr>
              <a:buFont typeface="Arial" pitchFamily="34" charset="0"/>
              <a:buChar char="–"/>
              <a:defRPr sz="1300" kern="1200">
                <a:solidFill>
                  <a:schemeClr val="tx1"/>
                </a:solidFill>
                <a:latin typeface="+mn-lt"/>
                <a:ea typeface="+mn-ea"/>
                <a:cs typeface="Arial" pitchFamily="34" charset="0"/>
              </a:defRPr>
            </a:lvl3pPr>
            <a:lvl4pPr marL="627063" indent="-169863" algn="l" defTabSz="914400" rtl="0" eaLnBrk="1" latinLnBrk="0" hangingPunct="1">
              <a:spcBef>
                <a:spcPts val="0"/>
              </a:spcBef>
              <a:spcAft>
                <a:spcPts val="0"/>
              </a:spcAft>
              <a:buClr>
                <a:srgbClr val="005595"/>
              </a:buClr>
              <a:buFont typeface="Arial" pitchFamily="34" charset="0"/>
              <a:buChar char="–"/>
              <a:defRPr sz="1300" kern="1200">
                <a:solidFill>
                  <a:schemeClr val="tx1"/>
                </a:solidFill>
                <a:latin typeface="+mn-lt"/>
                <a:ea typeface="+mn-ea"/>
                <a:cs typeface="Arial" pitchFamily="34" charset="0"/>
              </a:defRPr>
            </a:lvl4pPr>
            <a:lvl5pPr marL="804863" indent="-177800" algn="l" defTabSz="914400" rtl="0" eaLnBrk="1" latinLnBrk="0" hangingPunct="1">
              <a:spcBef>
                <a:spcPts val="0"/>
              </a:spcBef>
              <a:spcAft>
                <a:spcPts val="0"/>
              </a:spcAft>
              <a:buClr>
                <a:srgbClr val="005595"/>
              </a:buClr>
              <a:buFont typeface="Arial" pitchFamily="34" charset="0"/>
              <a:buChar char="»"/>
              <a:tabLst/>
              <a:defRPr sz="13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2608" lvl="1" indent="-173736">
              <a:spcBef>
                <a:spcPts val="600"/>
              </a:spcBef>
              <a:buClr>
                <a:srgbClr val="990000"/>
              </a:buClr>
            </a:pPr>
            <a:endParaRPr lang="en-US" sz="1800" dirty="0"/>
          </a:p>
        </p:txBody>
      </p:sp>
    </p:spTree>
    <p:extLst>
      <p:ext uri="{BB962C8B-B14F-4D97-AF65-F5344CB8AC3E}">
        <p14:creationId xmlns:p14="http://schemas.microsoft.com/office/powerpoint/2010/main" val="2669196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Rule: Eligibility Criteria</a:t>
            </a:r>
          </a:p>
        </p:txBody>
      </p:sp>
      <p:sp>
        <p:nvSpPr>
          <p:cNvPr id="3" name="Content Placeholder 2"/>
          <p:cNvSpPr>
            <a:spLocks noGrp="1"/>
          </p:cNvSpPr>
          <p:nvPr>
            <p:ph idx="1"/>
          </p:nvPr>
        </p:nvSpPr>
        <p:spPr/>
        <p:txBody>
          <a:bodyPr>
            <a:normAutofit/>
          </a:bodyPr>
          <a:lstStyle/>
          <a:p>
            <a:r>
              <a:rPr lang="en-US" sz="2800" i="1" dirty="0"/>
              <a:t>In general, to identify eligible uses of funds in this category, recipients should </a:t>
            </a:r>
          </a:p>
          <a:p>
            <a:pPr lvl="1"/>
            <a:r>
              <a:rPr lang="en-US" sz="2400" i="1" dirty="0"/>
              <a:t>(1) identify a COVID-19 public health or economic impact on an individual or class (i.e., a group) and </a:t>
            </a:r>
          </a:p>
          <a:p>
            <a:pPr lvl="1"/>
            <a:r>
              <a:rPr lang="en-US" sz="2400" i="1" dirty="0"/>
              <a:t>(2) design a program that responds to that impact. </a:t>
            </a:r>
          </a:p>
        </p:txBody>
      </p:sp>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15</a:t>
            </a:fld>
            <a:endParaRPr lang="en-US" dirty="0">
              <a:solidFill>
                <a:prstClr val="black"/>
              </a:solidFill>
            </a:endParaRPr>
          </a:p>
        </p:txBody>
      </p:sp>
      <p:pic>
        <p:nvPicPr>
          <p:cNvPr id="7" name="Picture 6"/>
          <p:cNvPicPr>
            <a:picLocks noChangeAspect="1"/>
          </p:cNvPicPr>
          <p:nvPr/>
        </p:nvPicPr>
        <p:blipFill rotWithShape="1">
          <a:blip r:embed="rId3"/>
          <a:srcRect l="47419" t="24696" r="13523" b="33699"/>
          <a:stretch/>
        </p:blipFill>
        <p:spPr>
          <a:xfrm>
            <a:off x="2045208" y="3245330"/>
            <a:ext cx="8101584" cy="3456074"/>
          </a:xfrm>
          <a:prstGeom prst="rect">
            <a:avLst/>
          </a:prstGeom>
        </p:spPr>
      </p:pic>
    </p:spTree>
    <p:extLst>
      <p:ext uri="{BB962C8B-B14F-4D97-AF65-F5344CB8AC3E}">
        <p14:creationId xmlns:p14="http://schemas.microsoft.com/office/powerpoint/2010/main" val="550509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Final Rule: Public Sector Capacity</a:t>
            </a:r>
          </a:p>
        </p:txBody>
      </p:sp>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16</a:t>
            </a:fld>
            <a:endParaRPr lang="en-US" dirty="0">
              <a:solidFill>
                <a:prstClr val="black"/>
              </a:solidFill>
            </a:endParaRPr>
          </a:p>
        </p:txBody>
      </p:sp>
      <p:sp>
        <p:nvSpPr>
          <p:cNvPr id="5" name="Content Placeholder 2">
            <a:extLst>
              <a:ext uri="{FF2B5EF4-FFF2-40B4-BE49-F238E27FC236}">
                <a16:creationId xmlns:a16="http://schemas.microsoft.com/office/drawing/2014/main" id="{B1F39EE1-5DE9-4261-B9AA-8CBBFEAF4CB7}"/>
              </a:ext>
            </a:extLst>
          </p:cNvPr>
          <p:cNvSpPr txBox="1">
            <a:spLocks/>
          </p:cNvSpPr>
          <p:nvPr/>
        </p:nvSpPr>
        <p:spPr>
          <a:xfrm>
            <a:off x="553984" y="1017757"/>
            <a:ext cx="11384069" cy="4839273"/>
          </a:xfrm>
          <a:prstGeom prst="rect">
            <a:avLst/>
          </a:prstGeom>
        </p:spPr>
        <p:txBody>
          <a:bodyPr vert="horz" lIns="91440" tIns="45720" rIns="91440" bIns="45720" rtlCol="0">
            <a:normAutofit/>
          </a:bodyPr>
          <a:lstStyle>
            <a:lvl1pPr marL="0" indent="0" algn="l" defTabSz="914400" rtl="0" eaLnBrk="1" latinLnBrk="0" hangingPunct="1">
              <a:spcBef>
                <a:spcPts val="600"/>
              </a:spcBef>
              <a:buClr>
                <a:srgbClr val="E31B23"/>
              </a:buClr>
              <a:buFont typeface="Arial" pitchFamily="34" charset="0"/>
              <a:buNone/>
              <a:defRPr sz="1600" b="1" kern="1200">
                <a:solidFill>
                  <a:srgbClr val="005595"/>
                </a:solidFill>
                <a:latin typeface="+mn-lt"/>
                <a:ea typeface="+mn-ea"/>
                <a:cs typeface="Arial" pitchFamily="34" charset="0"/>
              </a:defRPr>
            </a:lvl1pPr>
            <a:lvl2pPr marL="290513" indent="-171450" algn="l" defTabSz="914400" rtl="0" eaLnBrk="1" latinLnBrk="0" hangingPunct="1">
              <a:spcBef>
                <a:spcPts val="300"/>
              </a:spcBef>
              <a:spcAft>
                <a:spcPts val="0"/>
              </a:spcAft>
              <a:buClr>
                <a:srgbClr val="FF0000"/>
              </a:buClr>
              <a:buFont typeface="Arial" pitchFamily="34" charset="0"/>
              <a:buChar char="•"/>
              <a:defRPr sz="1300" kern="1200">
                <a:solidFill>
                  <a:schemeClr val="tx1"/>
                </a:solidFill>
                <a:latin typeface="+mn-lt"/>
                <a:ea typeface="+mn-ea"/>
                <a:cs typeface="Arial" pitchFamily="34" charset="0"/>
              </a:defRPr>
            </a:lvl2pPr>
            <a:lvl3pPr marL="619125" indent="-169863" algn="l" defTabSz="914400" rtl="0" eaLnBrk="1" latinLnBrk="0" hangingPunct="1">
              <a:spcBef>
                <a:spcPts val="0"/>
              </a:spcBef>
              <a:spcAft>
                <a:spcPts val="0"/>
              </a:spcAft>
              <a:buClr>
                <a:srgbClr val="A1A1A4"/>
              </a:buClr>
              <a:buFont typeface="Arial" pitchFamily="34" charset="0"/>
              <a:buChar char="–"/>
              <a:defRPr sz="1300" kern="1200">
                <a:solidFill>
                  <a:schemeClr val="tx1"/>
                </a:solidFill>
                <a:latin typeface="+mn-lt"/>
                <a:ea typeface="+mn-ea"/>
                <a:cs typeface="Arial" pitchFamily="34" charset="0"/>
              </a:defRPr>
            </a:lvl3pPr>
            <a:lvl4pPr marL="627063" indent="-169863" algn="l" defTabSz="914400" rtl="0" eaLnBrk="1" latinLnBrk="0" hangingPunct="1">
              <a:spcBef>
                <a:spcPts val="0"/>
              </a:spcBef>
              <a:spcAft>
                <a:spcPts val="0"/>
              </a:spcAft>
              <a:buClr>
                <a:srgbClr val="005595"/>
              </a:buClr>
              <a:buFont typeface="Arial" pitchFamily="34" charset="0"/>
              <a:buChar char="–"/>
              <a:defRPr sz="1300" kern="1200">
                <a:solidFill>
                  <a:schemeClr val="tx1"/>
                </a:solidFill>
                <a:latin typeface="+mn-lt"/>
                <a:ea typeface="+mn-ea"/>
                <a:cs typeface="Arial" pitchFamily="34" charset="0"/>
              </a:defRPr>
            </a:lvl4pPr>
            <a:lvl5pPr marL="804863" indent="-177800" algn="l" defTabSz="914400" rtl="0" eaLnBrk="1" latinLnBrk="0" hangingPunct="1">
              <a:spcBef>
                <a:spcPts val="0"/>
              </a:spcBef>
              <a:spcAft>
                <a:spcPts val="0"/>
              </a:spcAft>
              <a:buClr>
                <a:srgbClr val="005595"/>
              </a:buClr>
              <a:buFont typeface="Arial" pitchFamily="34" charset="0"/>
              <a:buChar char="»"/>
              <a:tabLst/>
              <a:defRPr sz="13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4622" lvl="1" indent="-285750">
              <a:spcBef>
                <a:spcPts val="1200"/>
              </a:spcBef>
            </a:pPr>
            <a:r>
              <a:rPr lang="en-US" sz="1800" b="1" dirty="0">
                <a:solidFill>
                  <a:schemeClr val="tx2"/>
                </a:solidFill>
              </a:rPr>
              <a:t>Public safety, public health, and human services staff </a:t>
            </a:r>
          </a:p>
          <a:p>
            <a:pPr marL="733234" lvl="2" indent="-285750">
              <a:spcBef>
                <a:spcPts val="1200"/>
              </a:spcBef>
            </a:pPr>
            <a:r>
              <a:rPr lang="en-US" sz="1800" dirty="0"/>
              <a:t>Payroll and covered benefits for public safety, public health, health care, human services and similar employees of a recipient government through the period of performance</a:t>
            </a:r>
          </a:p>
          <a:p>
            <a:pPr marL="733234" lvl="2" indent="-285750">
              <a:spcBef>
                <a:spcPts val="1200"/>
              </a:spcBef>
            </a:pPr>
            <a:r>
              <a:rPr lang="en-US" sz="1800" dirty="0"/>
              <a:t>Limited to the portion of the employee’s time spent responding to COVID-19, though public health and safety staff primarily dedicated to COVID-19 response may be fully covered; recipients can use reasonable estimates to determine share of employee time</a:t>
            </a:r>
          </a:p>
          <a:p>
            <a:pPr marL="404622" lvl="1" indent="-285750">
              <a:spcBef>
                <a:spcPts val="1200"/>
              </a:spcBef>
            </a:pPr>
            <a:r>
              <a:rPr lang="en-US" sz="1800" b="1" dirty="0">
                <a:solidFill>
                  <a:schemeClr val="tx2"/>
                </a:solidFill>
              </a:rPr>
              <a:t>Government employment &amp; rehiring public sector staff </a:t>
            </a:r>
            <a:endParaRPr lang="en-US" sz="1800" dirty="0"/>
          </a:p>
          <a:p>
            <a:pPr marL="733234" lvl="2" indent="-285750">
              <a:spcBef>
                <a:spcPts val="1200"/>
              </a:spcBef>
            </a:pPr>
            <a:endParaRPr lang="en-US" sz="1800" dirty="0"/>
          </a:p>
          <a:p>
            <a:pPr marL="733234" lvl="2" indent="-285750">
              <a:spcBef>
                <a:spcPts val="1200"/>
              </a:spcBef>
            </a:pPr>
            <a:endParaRPr lang="en-US" sz="1800" dirty="0"/>
          </a:p>
          <a:p>
            <a:pPr marL="404622" lvl="1" indent="-285750">
              <a:spcBef>
                <a:spcPts val="1200"/>
              </a:spcBef>
            </a:pPr>
            <a:endParaRPr lang="en-US" sz="1800" b="1" dirty="0">
              <a:solidFill>
                <a:schemeClr val="tx2"/>
              </a:solidFill>
            </a:endParaRPr>
          </a:p>
          <a:p>
            <a:pPr marL="404622" lvl="1" indent="-285750">
              <a:spcBef>
                <a:spcPts val="1200"/>
              </a:spcBef>
            </a:pPr>
            <a:r>
              <a:rPr lang="en-US" sz="1800" b="1" dirty="0">
                <a:solidFill>
                  <a:schemeClr val="tx2"/>
                </a:solidFill>
              </a:rPr>
              <a:t>Effective service delivery </a:t>
            </a:r>
            <a:endParaRPr lang="en-US" sz="1800" dirty="0"/>
          </a:p>
          <a:p>
            <a:pPr marL="733234" lvl="2" indent="-285750">
              <a:spcBef>
                <a:spcPts val="1200"/>
              </a:spcBef>
            </a:pPr>
            <a:endParaRPr lang="en-US" sz="1800" dirty="0">
              <a:solidFill>
                <a:schemeClr val="tx2"/>
              </a:solidFill>
            </a:endParaRPr>
          </a:p>
        </p:txBody>
      </p:sp>
      <p:graphicFrame>
        <p:nvGraphicFramePr>
          <p:cNvPr id="6" name="Table 11">
            <a:extLst>
              <a:ext uri="{FF2B5EF4-FFF2-40B4-BE49-F238E27FC236}">
                <a16:creationId xmlns:a16="http://schemas.microsoft.com/office/drawing/2014/main" id="{EC7A78C4-7776-44A6-9A80-782EC0632F0C}"/>
              </a:ext>
            </a:extLst>
          </p:cNvPr>
          <p:cNvGraphicFramePr>
            <a:graphicFrameLocks noGrp="1"/>
          </p:cNvGraphicFramePr>
          <p:nvPr>
            <p:extLst>
              <p:ext uri="{D42A27DB-BD31-4B8C-83A1-F6EECF244321}">
                <p14:modId xmlns:p14="http://schemas.microsoft.com/office/powerpoint/2010/main" val="1614575960"/>
              </p:ext>
            </p:extLst>
          </p:nvPr>
        </p:nvGraphicFramePr>
        <p:xfrm>
          <a:off x="1529348" y="5274487"/>
          <a:ext cx="9857108" cy="1737360"/>
        </p:xfrm>
        <a:graphic>
          <a:graphicData uri="http://schemas.openxmlformats.org/drawingml/2006/table">
            <a:tbl>
              <a:tblPr firstRow="1" bandRow="1">
                <a:tableStyleId>{5C22544A-7EE6-4342-B048-85BDC9FD1C3A}</a:tableStyleId>
              </a:tblPr>
              <a:tblGrid>
                <a:gridCol w="4928554">
                  <a:extLst>
                    <a:ext uri="{9D8B030D-6E8A-4147-A177-3AD203B41FA5}">
                      <a16:colId xmlns:a16="http://schemas.microsoft.com/office/drawing/2014/main" val="376028870"/>
                    </a:ext>
                  </a:extLst>
                </a:gridCol>
                <a:gridCol w="4928554">
                  <a:extLst>
                    <a:ext uri="{9D8B030D-6E8A-4147-A177-3AD203B41FA5}">
                      <a16:colId xmlns:a16="http://schemas.microsoft.com/office/drawing/2014/main" val="1977877923"/>
                    </a:ext>
                  </a:extLst>
                </a:gridCol>
              </a:tblGrid>
              <a:tr h="1105473">
                <a:tc>
                  <a:txBody>
                    <a:bodyPr/>
                    <a:lstStyle/>
                    <a:p>
                      <a:pPr marL="742950" lvl="1" indent="-285750">
                        <a:buFont typeface="Wingdings" panose="05000000000000000000" pitchFamily="2" charset="2"/>
                        <a:buChar char="ü"/>
                      </a:pPr>
                      <a:r>
                        <a:rPr lang="en-US" sz="1800" b="0" kern="1200" dirty="0">
                          <a:solidFill>
                            <a:schemeClr val="tx1"/>
                          </a:solidFill>
                          <a:effectLst/>
                          <a:latin typeface="+mn-lt"/>
                          <a:ea typeface="+mn-ea"/>
                          <a:cs typeface="+mn-cs"/>
                        </a:rPr>
                        <a:t>Supporting use of evidence, program evaluation, data, and outreach </a:t>
                      </a:r>
                    </a:p>
                    <a:p>
                      <a:pPr marL="742950" lvl="1" indent="-285750">
                        <a:buFont typeface="Wingdings" panose="05000000000000000000" pitchFamily="2" charset="2"/>
                        <a:buChar char="ü"/>
                      </a:pPr>
                      <a:r>
                        <a:rPr lang="en-US" sz="1800" b="0" kern="1200" dirty="0">
                          <a:solidFill>
                            <a:schemeClr val="tx1"/>
                          </a:solidFill>
                          <a:effectLst/>
                          <a:latin typeface="+mn-lt"/>
                          <a:ea typeface="+mn-ea"/>
                          <a:cs typeface="+mn-cs"/>
                        </a:rPr>
                        <a:t>Providing administrative expenses for administration of programs that respond to COVID-19</a:t>
                      </a:r>
                    </a:p>
                    <a:p>
                      <a:endParaRPr lang="en-US" sz="18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b="0" kern="1200" dirty="0">
                          <a:solidFill>
                            <a:schemeClr val="tx1"/>
                          </a:solidFill>
                          <a:effectLst/>
                          <a:latin typeface="+mn-lt"/>
                          <a:ea typeface="+mn-ea"/>
                          <a:cs typeface="+mn-cs"/>
                        </a:rPr>
                        <a:t>Address administrative needs caused or exacerbated by the pandemic (e.g., backlogs from pandemic shutdowns, adapting government operations to the pandemic)</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02403821"/>
                  </a:ext>
                </a:extLst>
              </a:tr>
            </a:tbl>
          </a:graphicData>
        </a:graphic>
      </p:graphicFrame>
      <p:graphicFrame>
        <p:nvGraphicFramePr>
          <p:cNvPr id="9" name="Table 11">
            <a:extLst>
              <a:ext uri="{FF2B5EF4-FFF2-40B4-BE49-F238E27FC236}">
                <a16:creationId xmlns:a16="http://schemas.microsoft.com/office/drawing/2014/main" id="{59229F27-8942-4638-91B0-E798B572667A}"/>
              </a:ext>
            </a:extLst>
          </p:cNvPr>
          <p:cNvGraphicFramePr>
            <a:graphicFrameLocks noGrp="1"/>
          </p:cNvGraphicFramePr>
          <p:nvPr>
            <p:extLst>
              <p:ext uri="{D42A27DB-BD31-4B8C-83A1-F6EECF244321}">
                <p14:modId xmlns:p14="http://schemas.microsoft.com/office/powerpoint/2010/main" val="3686607622"/>
              </p:ext>
            </p:extLst>
          </p:nvPr>
        </p:nvGraphicFramePr>
        <p:xfrm>
          <a:off x="1529348" y="3437393"/>
          <a:ext cx="9665520" cy="1463040"/>
        </p:xfrm>
        <a:graphic>
          <a:graphicData uri="http://schemas.openxmlformats.org/drawingml/2006/table">
            <a:tbl>
              <a:tblPr firstRow="1" bandRow="1">
                <a:tableStyleId>{5C22544A-7EE6-4342-B048-85BDC9FD1C3A}</a:tableStyleId>
              </a:tblPr>
              <a:tblGrid>
                <a:gridCol w="4832760">
                  <a:extLst>
                    <a:ext uri="{9D8B030D-6E8A-4147-A177-3AD203B41FA5}">
                      <a16:colId xmlns:a16="http://schemas.microsoft.com/office/drawing/2014/main" val="376028870"/>
                    </a:ext>
                  </a:extLst>
                </a:gridCol>
                <a:gridCol w="4832760">
                  <a:extLst>
                    <a:ext uri="{9D8B030D-6E8A-4147-A177-3AD203B41FA5}">
                      <a16:colId xmlns:a16="http://schemas.microsoft.com/office/drawing/2014/main" val="1977877923"/>
                    </a:ext>
                  </a:extLst>
                </a:gridCol>
              </a:tblGrid>
              <a:tr h="1105473">
                <a:tc>
                  <a:txBody>
                    <a:bodyPr/>
                    <a:lstStyle/>
                    <a:p>
                      <a:pPr marL="742950" lvl="1" indent="-285750">
                        <a:buFont typeface="Wingdings" panose="05000000000000000000" pitchFamily="2" charset="2"/>
                        <a:buChar char="ü"/>
                      </a:pPr>
                      <a:r>
                        <a:rPr lang="en-US" sz="1800" b="0" kern="1200" dirty="0">
                          <a:solidFill>
                            <a:schemeClr val="tx1"/>
                          </a:solidFill>
                          <a:effectLst/>
                          <a:latin typeface="+mn-lt"/>
                          <a:ea typeface="+mn-ea"/>
                          <a:cs typeface="+mn-cs"/>
                        </a:rPr>
                        <a:t>Restoring employment by hiring up to 7.5% above pre-pandemic baseline</a:t>
                      </a:r>
                    </a:p>
                    <a:p>
                      <a:pPr marL="742950" lvl="1" indent="-285750">
                        <a:buFont typeface="Wingdings" panose="05000000000000000000" pitchFamily="2" charset="2"/>
                        <a:buChar char="ü"/>
                      </a:pPr>
                      <a:r>
                        <a:rPr lang="en-US" sz="1800" b="0" kern="1200" dirty="0">
                          <a:solidFill>
                            <a:schemeClr val="tx1"/>
                          </a:solidFill>
                          <a:effectLst/>
                          <a:latin typeface="+mn-lt"/>
                          <a:ea typeface="+mn-ea"/>
                          <a:cs typeface="+mn-cs"/>
                        </a:rPr>
                        <a:t>Funding for employees who experienced pay reductions or were furloughed</a:t>
                      </a:r>
                    </a:p>
                    <a:p>
                      <a:endParaRPr lang="en-US" sz="18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b="0" kern="1200" dirty="0">
                          <a:solidFill>
                            <a:schemeClr val="tx1"/>
                          </a:solidFill>
                          <a:effectLst/>
                          <a:latin typeface="+mn-lt"/>
                          <a:ea typeface="+mn-ea"/>
                          <a:cs typeface="+mn-cs"/>
                        </a:rPr>
                        <a:t>Maintaining current compensation levels to prevent layoffs </a:t>
                      </a:r>
                    </a:p>
                    <a:p>
                      <a:pPr marL="742950" lvl="1" indent="-285750">
                        <a:buFont typeface="Wingdings" panose="05000000000000000000" pitchFamily="2" charset="2"/>
                        <a:buChar char="ü"/>
                      </a:pPr>
                      <a:r>
                        <a:rPr lang="en-US" sz="1800" b="0" kern="1200" dirty="0">
                          <a:solidFill>
                            <a:schemeClr val="tx1"/>
                          </a:solidFill>
                          <a:effectLst/>
                          <a:latin typeface="+mn-lt"/>
                          <a:ea typeface="+mn-ea"/>
                          <a:cs typeface="+mn-cs"/>
                        </a:rPr>
                        <a:t>Worker retention incentives, including reasonable increases in compensation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02403821"/>
                  </a:ext>
                </a:extLst>
              </a:tr>
            </a:tbl>
          </a:graphicData>
        </a:graphic>
      </p:graphicFrame>
    </p:spTree>
    <p:extLst>
      <p:ext uri="{BB962C8B-B14F-4D97-AF65-F5344CB8AC3E}">
        <p14:creationId xmlns:p14="http://schemas.microsoft.com/office/powerpoint/2010/main" val="2136251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Rule: Capital Expenditures</a:t>
            </a:r>
          </a:p>
        </p:txBody>
      </p:sp>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17</a:t>
            </a:fld>
            <a:endParaRPr lang="en-US" dirty="0">
              <a:solidFill>
                <a:prstClr val="black"/>
              </a:solidFill>
            </a:endParaRPr>
          </a:p>
        </p:txBody>
      </p:sp>
      <p:sp>
        <p:nvSpPr>
          <p:cNvPr id="6" name="Content Placeholder 2">
            <a:extLst>
              <a:ext uri="{FF2B5EF4-FFF2-40B4-BE49-F238E27FC236}">
                <a16:creationId xmlns:a16="http://schemas.microsoft.com/office/drawing/2014/main" id="{B1F39EE1-5DE9-4261-B9AA-8CBBFEAF4CB7}"/>
              </a:ext>
            </a:extLst>
          </p:cNvPr>
          <p:cNvSpPr txBox="1">
            <a:spLocks/>
          </p:cNvSpPr>
          <p:nvPr/>
        </p:nvSpPr>
        <p:spPr>
          <a:xfrm>
            <a:off x="470263" y="945395"/>
            <a:ext cx="11547566" cy="4839273"/>
          </a:xfrm>
          <a:prstGeom prst="rect">
            <a:avLst/>
          </a:prstGeom>
        </p:spPr>
        <p:txBody>
          <a:bodyPr vert="horz" lIns="91440" tIns="45720" rIns="91440" bIns="45720" rtlCol="0">
            <a:normAutofit/>
          </a:bodyPr>
          <a:lstStyle>
            <a:lvl1pPr marL="0" indent="0" algn="l" defTabSz="914400" rtl="0" eaLnBrk="1" latinLnBrk="0" hangingPunct="1">
              <a:spcBef>
                <a:spcPts val="600"/>
              </a:spcBef>
              <a:buClr>
                <a:srgbClr val="E31B23"/>
              </a:buClr>
              <a:buFont typeface="Arial" pitchFamily="34" charset="0"/>
              <a:buNone/>
              <a:defRPr sz="1600" b="1" kern="1200">
                <a:solidFill>
                  <a:srgbClr val="005595"/>
                </a:solidFill>
                <a:latin typeface="+mn-lt"/>
                <a:ea typeface="+mn-ea"/>
                <a:cs typeface="Arial" pitchFamily="34" charset="0"/>
              </a:defRPr>
            </a:lvl1pPr>
            <a:lvl2pPr marL="290513" indent="-171450" algn="l" defTabSz="914400" rtl="0" eaLnBrk="1" latinLnBrk="0" hangingPunct="1">
              <a:spcBef>
                <a:spcPts val="300"/>
              </a:spcBef>
              <a:spcAft>
                <a:spcPts val="0"/>
              </a:spcAft>
              <a:buClr>
                <a:srgbClr val="FF0000"/>
              </a:buClr>
              <a:buFont typeface="Arial" pitchFamily="34" charset="0"/>
              <a:buChar char="•"/>
              <a:defRPr sz="1300" kern="1200">
                <a:solidFill>
                  <a:schemeClr val="tx1"/>
                </a:solidFill>
                <a:latin typeface="+mn-lt"/>
                <a:ea typeface="+mn-ea"/>
                <a:cs typeface="Arial" pitchFamily="34" charset="0"/>
              </a:defRPr>
            </a:lvl2pPr>
            <a:lvl3pPr marL="619125" indent="-169863" algn="l" defTabSz="914400" rtl="0" eaLnBrk="1" latinLnBrk="0" hangingPunct="1">
              <a:spcBef>
                <a:spcPts val="0"/>
              </a:spcBef>
              <a:spcAft>
                <a:spcPts val="0"/>
              </a:spcAft>
              <a:buClr>
                <a:srgbClr val="A1A1A4"/>
              </a:buClr>
              <a:buFont typeface="Arial" pitchFamily="34" charset="0"/>
              <a:buChar char="–"/>
              <a:defRPr sz="1300" kern="1200">
                <a:solidFill>
                  <a:schemeClr val="tx1"/>
                </a:solidFill>
                <a:latin typeface="+mn-lt"/>
                <a:ea typeface="+mn-ea"/>
                <a:cs typeface="Arial" pitchFamily="34" charset="0"/>
              </a:defRPr>
            </a:lvl3pPr>
            <a:lvl4pPr marL="627063" indent="-169863" algn="l" defTabSz="914400" rtl="0" eaLnBrk="1" latinLnBrk="0" hangingPunct="1">
              <a:spcBef>
                <a:spcPts val="0"/>
              </a:spcBef>
              <a:spcAft>
                <a:spcPts val="0"/>
              </a:spcAft>
              <a:buClr>
                <a:srgbClr val="005595"/>
              </a:buClr>
              <a:buFont typeface="Arial" pitchFamily="34" charset="0"/>
              <a:buChar char="–"/>
              <a:defRPr sz="1300" kern="1200">
                <a:solidFill>
                  <a:schemeClr val="tx1"/>
                </a:solidFill>
                <a:latin typeface="+mn-lt"/>
                <a:ea typeface="+mn-ea"/>
                <a:cs typeface="Arial" pitchFamily="34" charset="0"/>
              </a:defRPr>
            </a:lvl4pPr>
            <a:lvl5pPr marL="804863" indent="-177800" algn="l" defTabSz="914400" rtl="0" eaLnBrk="1" latinLnBrk="0" hangingPunct="1">
              <a:spcBef>
                <a:spcPts val="0"/>
              </a:spcBef>
              <a:spcAft>
                <a:spcPts val="0"/>
              </a:spcAft>
              <a:buClr>
                <a:srgbClr val="005595"/>
              </a:buClr>
              <a:buFont typeface="Arial" pitchFamily="34" charset="0"/>
              <a:buChar char="»"/>
              <a:tabLst/>
              <a:defRPr sz="13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4622" lvl="1" indent="-285750">
              <a:spcBef>
                <a:spcPts val="1200"/>
              </a:spcBef>
            </a:pPr>
            <a:r>
              <a:rPr lang="en-US" sz="1800" b="1" dirty="0">
                <a:solidFill>
                  <a:schemeClr val="tx2"/>
                </a:solidFill>
              </a:rPr>
              <a:t>Overall eligibility requirements </a:t>
            </a:r>
          </a:p>
          <a:p>
            <a:pPr marL="733234" lvl="2" indent="-285750">
              <a:spcBef>
                <a:spcPts val="1200"/>
              </a:spcBef>
            </a:pPr>
            <a:r>
              <a:rPr lang="en-US" sz="1800" dirty="0"/>
              <a:t>Capital expenditures subject to same “related and reasonably proportional” standard as other uses</a:t>
            </a:r>
          </a:p>
          <a:p>
            <a:pPr marL="733234" lvl="2" indent="-285750">
              <a:spcBef>
                <a:spcPts val="1200"/>
              </a:spcBef>
            </a:pPr>
            <a:r>
              <a:rPr lang="en-US" sz="1800" dirty="0"/>
              <a:t>Recipients other than Tribal governments must complete Written Justification (WJ) for capital expenditures at or over $1 million </a:t>
            </a:r>
          </a:p>
          <a:p>
            <a:pPr marL="918972" lvl="4" indent="-285750">
              <a:spcBef>
                <a:spcPts val="1200"/>
              </a:spcBef>
            </a:pPr>
            <a:r>
              <a:rPr lang="en-US" sz="1800" dirty="0"/>
              <a:t>WJ requires recipients to explain why a capital expenditure is appropriate and why the proposed capital expenditure is superior to alternatives</a:t>
            </a:r>
          </a:p>
          <a:p>
            <a:pPr marL="918972" lvl="4" indent="-285750">
              <a:spcBef>
                <a:spcPts val="1200"/>
              </a:spcBef>
            </a:pPr>
            <a:r>
              <a:rPr lang="en-US" sz="1800" dirty="0"/>
              <a:t>Depending on project size, recipients may be required to submit WJ with reporting; no pre-approval</a:t>
            </a:r>
          </a:p>
          <a:p>
            <a:pPr marL="404622" lvl="1" indent="-285750">
              <a:spcBef>
                <a:spcPts val="1200"/>
              </a:spcBef>
            </a:pPr>
            <a:r>
              <a:rPr lang="en-US" sz="1800" b="1" dirty="0">
                <a:solidFill>
                  <a:schemeClr val="tx2"/>
                </a:solidFill>
              </a:rPr>
              <a:t>Presumptions for capital expenditures </a:t>
            </a:r>
          </a:p>
          <a:p>
            <a:pPr marL="447484" lvl="2" indent="0">
              <a:spcBef>
                <a:spcPts val="1200"/>
              </a:spcBef>
              <a:buNone/>
            </a:pPr>
            <a:endParaRPr lang="en-US" sz="1800" dirty="0"/>
          </a:p>
        </p:txBody>
      </p:sp>
      <p:graphicFrame>
        <p:nvGraphicFramePr>
          <p:cNvPr id="10" name="Table 11">
            <a:extLst>
              <a:ext uri="{FF2B5EF4-FFF2-40B4-BE49-F238E27FC236}">
                <a16:creationId xmlns:a16="http://schemas.microsoft.com/office/drawing/2014/main" id="{CE041611-BEEA-470F-9D9F-2D33F12ECE3C}"/>
              </a:ext>
            </a:extLst>
          </p:cNvPr>
          <p:cNvGraphicFramePr>
            <a:graphicFrameLocks noGrp="1"/>
          </p:cNvGraphicFramePr>
          <p:nvPr>
            <p:extLst>
              <p:ext uri="{D42A27DB-BD31-4B8C-83A1-F6EECF244321}">
                <p14:modId xmlns:p14="http://schemas.microsoft.com/office/powerpoint/2010/main" val="2896211622"/>
              </p:ext>
            </p:extLst>
          </p:nvPr>
        </p:nvGraphicFramePr>
        <p:xfrm>
          <a:off x="470263" y="4014968"/>
          <a:ext cx="11351623" cy="2834640"/>
        </p:xfrm>
        <a:graphic>
          <a:graphicData uri="http://schemas.openxmlformats.org/drawingml/2006/table">
            <a:tbl>
              <a:tblPr firstRow="1" bandRow="1">
                <a:tableStyleId>{5C22544A-7EE6-4342-B048-85BDC9FD1C3A}</a:tableStyleId>
              </a:tblPr>
              <a:tblGrid>
                <a:gridCol w="5993383">
                  <a:extLst>
                    <a:ext uri="{9D8B030D-6E8A-4147-A177-3AD203B41FA5}">
                      <a16:colId xmlns:a16="http://schemas.microsoft.com/office/drawing/2014/main" val="376028870"/>
                    </a:ext>
                  </a:extLst>
                </a:gridCol>
                <a:gridCol w="5358240">
                  <a:extLst>
                    <a:ext uri="{9D8B030D-6E8A-4147-A177-3AD203B41FA5}">
                      <a16:colId xmlns:a16="http://schemas.microsoft.com/office/drawing/2014/main" val="1977877923"/>
                    </a:ext>
                  </a:extLst>
                </a:gridCol>
              </a:tblGrid>
              <a:tr h="792162">
                <a:tc>
                  <a:txBody>
                    <a:bodyPr/>
                    <a:lstStyle/>
                    <a:p>
                      <a:pPr marL="457200" lvl="1" indent="0">
                        <a:buFont typeface="Wingdings" panose="05000000000000000000" pitchFamily="2" charset="2"/>
                        <a:buNone/>
                      </a:pPr>
                      <a:r>
                        <a:rPr lang="en-US" sz="1800" b="1" u="none" kern="1200" dirty="0">
                          <a:solidFill>
                            <a:schemeClr val="tx1"/>
                          </a:solidFill>
                          <a:effectLst/>
                          <a:latin typeface="+mn-lt"/>
                          <a:ea typeface="+mn-ea"/>
                          <a:cs typeface="+mn-cs"/>
                        </a:rPr>
                        <a:t>Projects presumed eligible, provided the above requirements are met</a:t>
                      </a:r>
                      <a:r>
                        <a:rPr lang="en-US" sz="1800" b="0" u="none" kern="1200" dirty="0">
                          <a:solidFill>
                            <a:schemeClr val="tx1"/>
                          </a:solidFill>
                          <a:effectLst/>
                          <a:latin typeface="+mn-lt"/>
                          <a:ea typeface="+mn-ea"/>
                          <a:cs typeface="+mn-cs"/>
                        </a:rPr>
                        <a:t>:</a:t>
                      </a:r>
                    </a:p>
                    <a:p>
                      <a:pPr marL="742950" lvl="1" indent="-285750">
                        <a:buFont typeface="Wingdings" panose="05000000000000000000" pitchFamily="2" charset="2"/>
                        <a:buChar char="ü"/>
                      </a:pPr>
                      <a:r>
                        <a:rPr lang="en-US" sz="1800" b="0" kern="1200" dirty="0">
                          <a:solidFill>
                            <a:schemeClr val="tx1"/>
                          </a:solidFill>
                          <a:effectLst/>
                          <a:latin typeface="+mn-lt"/>
                          <a:ea typeface="+mn-ea"/>
                          <a:cs typeface="+mn-cs"/>
                        </a:rPr>
                        <a:t>Testing labs and equipment</a:t>
                      </a:r>
                      <a:endParaRPr lang="en-US" sz="1800" b="0" strike="sngStrike" kern="1200" dirty="0">
                        <a:solidFill>
                          <a:schemeClr val="tx1"/>
                        </a:solidFill>
                        <a:effectLst/>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b="0" kern="1200" dirty="0">
                          <a:solidFill>
                            <a:schemeClr val="tx1"/>
                          </a:solidFill>
                          <a:effectLst/>
                          <a:latin typeface="+mn-lt"/>
                          <a:ea typeface="+mn-ea"/>
                          <a:cs typeface="+mn-cs"/>
                        </a:rPr>
                        <a:t>Emergency operations center &amp; equipment</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b="0" kern="1200" dirty="0">
                          <a:solidFill>
                            <a:schemeClr val="tx1"/>
                          </a:solidFill>
                          <a:effectLst/>
                          <a:latin typeface="+mn-lt"/>
                          <a:ea typeface="+mn-ea"/>
                          <a:cs typeface="+mn-cs"/>
                        </a:rPr>
                        <a:t>Affordable housing</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b="0" kern="1200" dirty="0">
                          <a:solidFill>
                            <a:schemeClr val="tx1"/>
                          </a:solidFill>
                          <a:effectLst/>
                          <a:latin typeface="+mn-lt"/>
                          <a:ea typeface="+mn-ea"/>
                          <a:cs typeface="+mn-cs"/>
                        </a:rPr>
                        <a:t>Childcare facilities</a:t>
                      </a:r>
                    </a:p>
                    <a:p>
                      <a:pPr marL="742950" lvl="1" indent="-285750">
                        <a:buFont typeface="Wingdings" panose="05000000000000000000" pitchFamily="2" charset="2"/>
                        <a:buChar char="ü"/>
                      </a:pPr>
                      <a:r>
                        <a:rPr lang="en-US" sz="1800" b="0" kern="1200" dirty="0">
                          <a:solidFill>
                            <a:schemeClr val="tx1"/>
                          </a:solidFill>
                          <a:effectLst/>
                          <a:latin typeface="+mn-lt"/>
                          <a:ea typeface="+mn-ea"/>
                          <a:cs typeface="+mn-cs"/>
                        </a:rPr>
                        <a:t>Schools (for Disproportionately Impacted communities)</a:t>
                      </a:r>
                    </a:p>
                    <a:p>
                      <a:pPr marL="742950" lvl="1" indent="-285750">
                        <a:buFont typeface="Wingdings" panose="05000000000000000000" pitchFamily="2" charset="2"/>
                        <a:buChar char="ü"/>
                      </a:pPr>
                      <a:r>
                        <a:rPr lang="en-US" sz="1800" b="0" kern="1200" dirty="0">
                          <a:solidFill>
                            <a:schemeClr val="tx1"/>
                          </a:solidFill>
                          <a:effectLst/>
                          <a:latin typeface="+mn-lt"/>
                          <a:ea typeface="+mn-ea"/>
                          <a:cs typeface="+mn-cs"/>
                        </a:rPr>
                        <a:t>Primary care health clinics and hospitals (for Disproportionately Impacted communities)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457200" lvl="1" indent="0">
                        <a:buFont typeface="Calibri" panose="020F0502020204030204" pitchFamily="34" charset="0"/>
                        <a:buNone/>
                      </a:pPr>
                      <a:r>
                        <a:rPr lang="en-US" sz="1800" b="1" kern="1200" dirty="0">
                          <a:solidFill>
                            <a:schemeClr val="tx1"/>
                          </a:solidFill>
                          <a:effectLst/>
                          <a:latin typeface="+mn-lt"/>
                          <a:ea typeface="+mn-ea"/>
                          <a:cs typeface="+mn-cs"/>
                        </a:rPr>
                        <a:t>Projects generally presumed to be ineligible:</a:t>
                      </a:r>
                    </a:p>
                    <a:p>
                      <a:pPr marL="742950" lvl="1" indent="-285750">
                        <a:buFont typeface="Calibri" panose="020F0502020204030204" pitchFamily="34" charset="0"/>
                        <a:buChar char="×"/>
                      </a:pPr>
                      <a:r>
                        <a:rPr lang="en-US" sz="1800" b="0" kern="1200" dirty="0">
                          <a:solidFill>
                            <a:schemeClr val="tx1"/>
                          </a:solidFill>
                          <a:effectLst/>
                          <a:latin typeface="+mn-lt"/>
                          <a:ea typeface="+mn-ea"/>
                          <a:cs typeface="+mn-cs"/>
                        </a:rPr>
                        <a:t>Construction of new correctional facilities as a response to an increase in rate of crime</a:t>
                      </a:r>
                    </a:p>
                    <a:p>
                      <a:pPr marL="742950" lvl="1" indent="-285750">
                        <a:buFont typeface="Calibri" panose="020F0502020204030204" pitchFamily="34" charset="0"/>
                        <a:buChar char="×"/>
                      </a:pPr>
                      <a:r>
                        <a:rPr lang="en-US" sz="1800" b="0" kern="1200" dirty="0">
                          <a:solidFill>
                            <a:schemeClr val="tx1"/>
                          </a:solidFill>
                          <a:effectLst/>
                          <a:latin typeface="+mn-lt"/>
                          <a:ea typeface="+mn-ea"/>
                          <a:cs typeface="+mn-cs"/>
                        </a:rPr>
                        <a:t>Construction of new congregate facilities to decrease spread of COVID-19 in facility</a:t>
                      </a:r>
                    </a:p>
                    <a:p>
                      <a:pPr marL="742950" marR="0" lvl="1" indent="-2857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800" b="0" kern="1200" dirty="0">
                          <a:solidFill>
                            <a:schemeClr val="tx1"/>
                          </a:solidFill>
                          <a:effectLst/>
                          <a:latin typeface="+mn-lt"/>
                          <a:ea typeface="+mn-ea"/>
                          <a:cs typeface="+mn-cs"/>
                        </a:rPr>
                        <a:t>Construction of convention centers, stadiums or other large capital projects for general economic development or aid to impacted industries</a:t>
                      </a:r>
                      <a:endParaRPr lang="en-US" sz="1800" b="1" kern="1200" dirty="0">
                        <a:solidFill>
                          <a:schemeClr val="tx1"/>
                        </a:solidFill>
                        <a:effectLst/>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02403821"/>
                  </a:ext>
                </a:extLst>
              </a:tr>
            </a:tbl>
          </a:graphicData>
        </a:graphic>
      </p:graphicFrame>
    </p:spTree>
    <p:extLst>
      <p:ext uri="{BB962C8B-B14F-4D97-AF65-F5344CB8AC3E}">
        <p14:creationId xmlns:p14="http://schemas.microsoft.com/office/powerpoint/2010/main" val="4292176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IRS Updated Guidance</a:t>
            </a:r>
          </a:p>
        </p:txBody>
      </p:sp>
      <p:sp>
        <p:nvSpPr>
          <p:cNvPr id="3" name="Content Placeholder 2"/>
          <p:cNvSpPr>
            <a:spLocks noGrp="1"/>
          </p:cNvSpPr>
          <p:nvPr>
            <p:ph sz="half" idx="1"/>
          </p:nvPr>
        </p:nvSpPr>
        <p:spPr>
          <a:xfrm>
            <a:off x="609600" y="1066800"/>
            <a:ext cx="11423904" cy="5486400"/>
          </a:xfrm>
        </p:spPr>
        <p:txBody>
          <a:bodyPr>
            <a:normAutofit/>
          </a:bodyPr>
          <a:lstStyle/>
          <a:p>
            <a:r>
              <a:rPr lang="en-US" dirty="0"/>
              <a:t>On November 17, the IRS updated guidance regarding requirements for SLFRF payments to individuals. </a:t>
            </a:r>
            <a:r>
              <a:rPr lang="en-US" u="sng" dirty="0">
                <a:hlinkClick r:id="rId3"/>
              </a:rPr>
              <a:t>Click here to see the IRS Guidance</a:t>
            </a:r>
            <a:r>
              <a:rPr lang="en-US" dirty="0"/>
              <a:t>. </a:t>
            </a:r>
          </a:p>
          <a:p>
            <a:endParaRPr lang="en-US" dirty="0"/>
          </a:p>
          <a:p>
            <a:r>
              <a:rPr lang="en-US" dirty="0"/>
              <a:t>This key guidance includes:</a:t>
            </a:r>
          </a:p>
          <a:p>
            <a:pPr lvl="1"/>
            <a:r>
              <a:rPr lang="en-US" dirty="0"/>
              <a:t>Payments to individuals from SLFRF for utilities (or arrearages of utilities) is NOT considered income and therefore a Form 1099-MISC is not required.</a:t>
            </a:r>
          </a:p>
          <a:p>
            <a:pPr lvl="1"/>
            <a:r>
              <a:rPr lang="en-US" dirty="0"/>
              <a:t>Other </a:t>
            </a:r>
            <a:r>
              <a:rPr lang="en-US" b="1" i="1" u="sng" dirty="0"/>
              <a:t>cash transfers to individuals is not income</a:t>
            </a:r>
            <a:r>
              <a:rPr lang="en-US" dirty="0"/>
              <a:t>, and therefore no Form 1099-MISC or other information return is required to be filed with the IRS or furnished to the recipient.</a:t>
            </a:r>
          </a:p>
          <a:p>
            <a:endParaRPr lang="en-US" dirty="0"/>
          </a:p>
        </p:txBody>
      </p:sp>
      <p:sp>
        <p:nvSpPr>
          <p:cNvPr id="5" name="Slide Number Placeholder 4"/>
          <p:cNvSpPr>
            <a:spLocks noGrp="1"/>
          </p:cNvSpPr>
          <p:nvPr>
            <p:ph type="sldNum" sz="quarter" idx="12"/>
          </p:nvPr>
        </p:nvSpPr>
        <p:spPr/>
        <p:txBody>
          <a:bodyPr/>
          <a:lstStyle/>
          <a:p>
            <a:fld id="{7D0E6CEC-61C6-4D38-A642-FACB01E37C77}"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312232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 Premium Pay</a:t>
            </a:r>
          </a:p>
        </p:txBody>
      </p:sp>
    </p:spTree>
    <p:extLst>
      <p:ext uri="{BB962C8B-B14F-4D97-AF65-F5344CB8AC3E}">
        <p14:creationId xmlns:p14="http://schemas.microsoft.com/office/powerpoint/2010/main" val="1888905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Roadmap</a:t>
            </a:r>
          </a:p>
        </p:txBody>
      </p:sp>
      <p:sp>
        <p:nvSpPr>
          <p:cNvPr id="3" name="Content Placeholder 2"/>
          <p:cNvSpPr>
            <a:spLocks noGrp="1"/>
          </p:cNvSpPr>
          <p:nvPr>
            <p:ph idx="1"/>
          </p:nvPr>
        </p:nvSpPr>
        <p:spPr/>
        <p:txBody>
          <a:bodyPr>
            <a:normAutofit/>
          </a:bodyPr>
          <a:lstStyle/>
          <a:p>
            <a:r>
              <a:rPr lang="en-US" sz="4000" u="sng" dirty="0"/>
              <a:t>Part 1</a:t>
            </a:r>
            <a:r>
              <a:rPr lang="en-US" sz="4000" dirty="0"/>
              <a:t>: ARPA and Final Rule Updates</a:t>
            </a:r>
          </a:p>
          <a:p>
            <a:endParaRPr lang="en-US" sz="4000" dirty="0"/>
          </a:p>
          <a:p>
            <a:r>
              <a:rPr lang="en-US" sz="4000" u="sng" dirty="0"/>
              <a:t>Part 2</a:t>
            </a:r>
            <a:r>
              <a:rPr lang="en-US" sz="4000" dirty="0"/>
              <a:t>: Compliance and Reporting </a:t>
            </a:r>
          </a:p>
          <a:p>
            <a:pPr marL="0" indent="0">
              <a:buNone/>
            </a:pPr>
            <a:endParaRPr lang="en-US" sz="4000" dirty="0"/>
          </a:p>
        </p:txBody>
      </p:sp>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053968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43467"/>
          </a:xfrm>
        </p:spPr>
        <p:txBody>
          <a:bodyPr>
            <a:noAutofit/>
          </a:bodyPr>
          <a:lstStyle/>
          <a:p>
            <a:r>
              <a:rPr lang="en-US" sz="2000" dirty="0"/>
              <a:t>B. PREMIUM PAY</a:t>
            </a:r>
          </a:p>
        </p:txBody>
      </p:sp>
      <p:graphicFrame>
        <p:nvGraphicFramePr>
          <p:cNvPr id="5" name="Content Placeholder 4"/>
          <p:cNvGraphicFramePr>
            <a:graphicFrameLocks noGrp="1"/>
          </p:cNvGraphicFramePr>
          <p:nvPr>
            <p:ph idx="1"/>
            <p:extLst/>
          </p:nvPr>
        </p:nvGraphicFramePr>
        <p:xfrm>
          <a:off x="-16933" y="321733"/>
          <a:ext cx="12192000" cy="6447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434669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Rule Additions</a:t>
            </a:r>
          </a:p>
        </p:txBody>
      </p:sp>
      <p:sp>
        <p:nvSpPr>
          <p:cNvPr id="3" name="Content Placeholder 2"/>
          <p:cNvSpPr>
            <a:spLocks noGrp="1"/>
          </p:cNvSpPr>
          <p:nvPr>
            <p:ph idx="1"/>
          </p:nvPr>
        </p:nvSpPr>
        <p:spPr/>
        <p:txBody>
          <a:bodyPr>
            <a:normAutofit/>
          </a:bodyPr>
          <a:lstStyle/>
          <a:p>
            <a:pPr marL="576072" lvl="1" indent="-457200">
              <a:spcBef>
                <a:spcPts val="0"/>
              </a:spcBef>
              <a:buClr>
                <a:srgbClr val="002060"/>
              </a:buClr>
              <a:buFont typeface="Courier New" panose="02070309020205020404" pitchFamily="49" charset="0"/>
              <a:buChar char="o"/>
            </a:pPr>
            <a:r>
              <a:rPr lang="en-US" dirty="0"/>
              <a:t>Eligible workers are those in critical infrastructure sectors</a:t>
            </a:r>
          </a:p>
          <a:p>
            <a:pPr marL="576072" lvl="1" indent="-457200">
              <a:spcBef>
                <a:spcPts val="0"/>
              </a:spcBef>
              <a:buClr>
                <a:srgbClr val="002060"/>
              </a:buClr>
              <a:buFont typeface="Courier New" panose="02070309020205020404" pitchFamily="49" charset="0"/>
              <a:buChar char="o"/>
            </a:pPr>
            <a:endParaRPr lang="en-US" dirty="0"/>
          </a:p>
          <a:p>
            <a:pPr marL="576072" lvl="1" indent="-457200">
              <a:spcBef>
                <a:spcPts val="0"/>
              </a:spcBef>
              <a:buClr>
                <a:srgbClr val="002060"/>
              </a:buClr>
              <a:buFont typeface="Courier New" panose="02070309020205020404" pitchFamily="49" charset="0"/>
              <a:buChar char="o"/>
            </a:pPr>
            <a:r>
              <a:rPr lang="en-US" dirty="0"/>
              <a:t>Essential work involves regular in-person interactions or physical handling of items handled by others</a:t>
            </a:r>
          </a:p>
          <a:p>
            <a:pPr marL="576072" lvl="1" indent="-457200">
              <a:spcBef>
                <a:spcPts val="0"/>
              </a:spcBef>
              <a:buClr>
                <a:srgbClr val="002060"/>
              </a:buClr>
              <a:buFont typeface="Courier New" panose="02070309020205020404" pitchFamily="49" charset="0"/>
              <a:buChar char="o"/>
            </a:pPr>
            <a:endParaRPr lang="en-US" dirty="0"/>
          </a:p>
          <a:p>
            <a:pPr marL="576072" lvl="1" indent="-457200">
              <a:spcBef>
                <a:spcPts val="0"/>
              </a:spcBef>
              <a:buClr>
                <a:srgbClr val="002060"/>
              </a:buClr>
              <a:buFont typeface="Courier New" panose="02070309020205020404" pitchFamily="49" charset="0"/>
              <a:buChar char="o"/>
            </a:pPr>
            <a:r>
              <a:rPr lang="en-US" dirty="0"/>
              <a:t>Pay must respond to worker needs:</a:t>
            </a:r>
          </a:p>
          <a:p>
            <a:pPr marL="904684" lvl="2" indent="-457200">
              <a:buClr>
                <a:srgbClr val="002060"/>
              </a:buClr>
              <a:buFont typeface="Courier New" panose="02070309020205020404" pitchFamily="49" charset="0"/>
              <a:buChar char="o"/>
            </a:pPr>
            <a:r>
              <a:rPr lang="en-US" sz="2800" dirty="0"/>
              <a:t>Serves workers who: </a:t>
            </a:r>
          </a:p>
          <a:p>
            <a:pPr marL="1090422" lvl="4" indent="-457200">
              <a:buClr>
                <a:srgbClr val="002060"/>
              </a:buClr>
              <a:buFont typeface="Courier New" panose="02070309020205020404" pitchFamily="49" charset="0"/>
              <a:buChar char="o"/>
            </a:pPr>
            <a:r>
              <a:rPr lang="en-US" sz="2800" dirty="0"/>
              <a:t>Earn at or below 150 percent of their state or county’s average annual wage, or</a:t>
            </a:r>
          </a:p>
          <a:p>
            <a:pPr marL="1090422" lvl="4" indent="-457200">
              <a:buClr>
                <a:srgbClr val="002060"/>
              </a:buClr>
              <a:buFont typeface="Courier New" panose="02070309020205020404" pitchFamily="49" charset="0"/>
              <a:buChar char="o"/>
            </a:pPr>
            <a:r>
              <a:rPr lang="en-US" sz="2800" dirty="0"/>
              <a:t>Are not exempt from Fair Labor Standards Act overtime rules</a:t>
            </a:r>
          </a:p>
          <a:p>
            <a:pPr marL="904684" lvl="2" indent="-457200">
              <a:buClr>
                <a:srgbClr val="002060"/>
              </a:buClr>
              <a:buFont typeface="Courier New" panose="02070309020205020404" pitchFamily="49" charset="0"/>
              <a:buChar char="o"/>
            </a:pPr>
            <a:r>
              <a:rPr lang="en-US" sz="2800" dirty="0"/>
              <a:t>Or recipient provides written justification of how it meets needs</a:t>
            </a:r>
          </a:p>
          <a:p>
            <a:endParaRPr lang="en-US" dirty="0"/>
          </a:p>
          <a:p>
            <a:endParaRPr lang="en-US" dirty="0"/>
          </a:p>
        </p:txBody>
      </p:sp>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7232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4582" y="836023"/>
            <a:ext cx="10837817" cy="6013585"/>
          </a:xfrm>
        </p:spPr>
        <p:txBody>
          <a:bodyPr>
            <a:normAutofit/>
          </a:bodyPr>
          <a:lstStyle/>
          <a:p>
            <a:pPr marL="0" indent="0" algn="ctr">
              <a:buNone/>
            </a:pPr>
            <a:br>
              <a:rPr lang="en-US" sz="3300" dirty="0">
                <a:latin typeface="+mn-lt"/>
              </a:rPr>
            </a:br>
            <a:endParaRPr lang="en-US" sz="3300" dirty="0">
              <a:latin typeface="+mn-lt"/>
            </a:endParaRPr>
          </a:p>
          <a:p>
            <a:pPr>
              <a:buFont typeface="Wingdings" charset="2"/>
              <a:buChar char="ü"/>
            </a:pPr>
            <a:endParaRPr lang="en-US" sz="2900" dirty="0">
              <a:latin typeface="+mn-lt"/>
            </a:endParaRPr>
          </a:p>
        </p:txBody>
      </p:sp>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22</a:t>
            </a:fld>
            <a:endParaRPr lang="en-US" dirty="0">
              <a:solidFill>
                <a:prstClr val="black"/>
              </a:solidFill>
            </a:endParaRPr>
          </a:p>
        </p:txBody>
      </p:sp>
      <p:sp>
        <p:nvSpPr>
          <p:cNvPr id="6" name="Title 5"/>
          <p:cNvSpPr>
            <a:spLocks noGrp="1"/>
          </p:cNvSpPr>
          <p:nvPr>
            <p:ph type="title"/>
          </p:nvPr>
        </p:nvSpPr>
        <p:spPr>
          <a:xfrm>
            <a:off x="0" y="0"/>
            <a:ext cx="12192000" cy="836023"/>
          </a:xfrm>
        </p:spPr>
        <p:txBody>
          <a:bodyPr>
            <a:noAutofit/>
          </a:bodyPr>
          <a:lstStyle/>
          <a:p>
            <a:r>
              <a:rPr lang="en-US" dirty="0"/>
              <a:t>Final Rule Additions</a:t>
            </a:r>
          </a:p>
        </p:txBody>
      </p:sp>
      <p:sp>
        <p:nvSpPr>
          <p:cNvPr id="5" name="Content Placeholder 2"/>
          <p:cNvSpPr txBox="1">
            <a:spLocks/>
          </p:cNvSpPr>
          <p:nvPr/>
        </p:nvSpPr>
        <p:spPr>
          <a:xfrm>
            <a:off x="609600" y="1066800"/>
            <a:ext cx="10972800" cy="5562600"/>
          </a:xfrm>
          <a:prstGeom prst="rect">
            <a:avLst/>
          </a:prstGeom>
        </p:spPr>
        <p:txBody>
          <a:bodyPr vert="horz" lIns="91440" tIns="45720" rIns="91440" bIns="45720" rtlCol="0">
            <a:normAutofit/>
          </a:bodyPr>
          <a:lstStyle>
            <a:lvl1pPr marL="457189" indent="-457189" algn="l" defTabSz="914377" rtl="0" eaLnBrk="1" latinLnBrk="0" hangingPunct="1">
              <a:spcBef>
                <a:spcPct val="20000"/>
              </a:spcBef>
              <a:buClr>
                <a:srgbClr val="004E95"/>
              </a:buClr>
              <a:buSzPct val="125000"/>
              <a:buFont typeface="Courier New" panose="02070309020205020404" pitchFamily="49" charset="0"/>
              <a:buChar char="o"/>
              <a:defRPr sz="3200" kern="1200" baseline="0">
                <a:solidFill>
                  <a:schemeClr val="tx1"/>
                </a:solidFill>
                <a:latin typeface="Helvetica" pitchFamily="34" charset="0"/>
                <a:ea typeface="+mn-ea"/>
                <a:cs typeface="+mn-cs"/>
              </a:defRPr>
            </a:lvl1pPr>
            <a:lvl2pPr marL="742932" indent="-285744" algn="l" defTabSz="914377" rtl="0" eaLnBrk="1" latinLnBrk="0" hangingPunct="1">
              <a:spcBef>
                <a:spcPct val="20000"/>
              </a:spcBef>
              <a:buClr>
                <a:srgbClr val="004E95"/>
              </a:buClr>
              <a:buSzPct val="125000"/>
              <a:buFont typeface="Wingdings" panose="05000000000000000000" pitchFamily="2" charset="2"/>
              <a:buChar char="§"/>
              <a:defRPr sz="2800" kern="1200">
                <a:solidFill>
                  <a:schemeClr val="tx1"/>
                </a:solidFill>
                <a:latin typeface="Helvetica" pitchFamily="34" charset="0"/>
                <a:ea typeface="+mn-ea"/>
                <a:cs typeface="+mn-cs"/>
              </a:defRPr>
            </a:lvl2pPr>
            <a:lvl3pPr marL="1142971" indent="-228594" algn="l" defTabSz="914377" rtl="0" eaLnBrk="1" latinLnBrk="0" hangingPunct="1">
              <a:spcBef>
                <a:spcPct val="20000"/>
              </a:spcBef>
              <a:buClr>
                <a:srgbClr val="004E95"/>
              </a:buClr>
              <a:buSzPct val="110000"/>
              <a:buFont typeface="Arial" panose="020B0604020202020204" pitchFamily="34" charset="0"/>
              <a:buChar char="•"/>
              <a:defRPr sz="2400" kern="1200">
                <a:solidFill>
                  <a:schemeClr val="tx1"/>
                </a:solidFill>
                <a:latin typeface="Helvetica" pitchFamily="34" charset="0"/>
                <a:ea typeface="+mn-ea"/>
                <a:cs typeface="+mn-cs"/>
              </a:defRPr>
            </a:lvl3pPr>
            <a:lvl4pPr marL="1600160" indent="-228594" algn="l" defTabSz="914377" rtl="0" eaLnBrk="1" latinLnBrk="0" hangingPunct="1">
              <a:spcBef>
                <a:spcPct val="20000"/>
              </a:spcBef>
              <a:buClr>
                <a:srgbClr val="004E95"/>
              </a:buClr>
              <a:buFont typeface="Arial" panose="020B0604020202020204" pitchFamily="34" charset="0"/>
              <a:buChar char="–"/>
              <a:defRPr sz="2000" kern="1200">
                <a:solidFill>
                  <a:schemeClr val="tx1"/>
                </a:solidFill>
                <a:latin typeface="Helvetica" pitchFamily="34" charset="0"/>
                <a:ea typeface="+mn-ea"/>
                <a:cs typeface="+mn-cs"/>
              </a:defRPr>
            </a:lvl4pPr>
            <a:lvl5pPr marL="2057349" indent="-228594" algn="l" defTabSz="914377" rtl="0" eaLnBrk="1" latinLnBrk="0" hangingPunct="1">
              <a:spcBef>
                <a:spcPct val="20000"/>
              </a:spcBef>
              <a:buClr>
                <a:srgbClr val="004E95"/>
              </a:buClr>
              <a:buFont typeface="Arial" panose="020B0604020202020204" pitchFamily="34" charset="0"/>
              <a:buChar char="»"/>
              <a:defRPr sz="2000" kern="1200">
                <a:solidFill>
                  <a:schemeClr val="tx1"/>
                </a:solidFill>
                <a:latin typeface="Helvetica" pitchFamily="34" charset="0"/>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sz="2800" b="1" dirty="0"/>
              <a:t>Identify an eligible worker </a:t>
            </a:r>
            <a:r>
              <a:rPr lang="en-US" sz="2800" i="1" dirty="0"/>
              <a:t>who are “needed to maintain continuity of operations of essential critical infrastructure sectors.</a:t>
            </a:r>
          </a:p>
          <a:p>
            <a:pPr marL="514350" indent="-514350">
              <a:buFont typeface="+mj-lt"/>
              <a:buAutoNum type="arabicPeriod"/>
            </a:pPr>
            <a:r>
              <a:rPr lang="en-US" sz="2800" b="1" dirty="0"/>
              <a:t>Verify that the eligible worker</a:t>
            </a:r>
            <a:r>
              <a:rPr lang="en-US" sz="2800" dirty="0"/>
              <a:t> </a:t>
            </a:r>
            <a:r>
              <a:rPr lang="en-US" sz="2800" i="1" dirty="0"/>
              <a:t>has maintained essential work in-person</a:t>
            </a:r>
          </a:p>
          <a:p>
            <a:pPr marL="514350" indent="-514350">
              <a:buFont typeface="+mj-lt"/>
              <a:buAutoNum type="arabicPeriod"/>
            </a:pPr>
            <a:r>
              <a:rPr lang="en-US" sz="2800" b="1" dirty="0"/>
              <a:t>Confirm that the premium pay “responds to” </a:t>
            </a:r>
            <a:r>
              <a:rPr lang="en-US" sz="2800" i="1" dirty="0"/>
              <a:t>workers performing essential work during the covid-19 public health emergency</a:t>
            </a:r>
          </a:p>
          <a:p>
            <a:pPr marL="800093" lvl="1" indent="-514350">
              <a:buFont typeface="+mj-lt"/>
              <a:buAutoNum type="arabicPeriod"/>
            </a:pPr>
            <a:r>
              <a:rPr lang="en-US" sz="2400" i="1" dirty="0"/>
              <a:t>Is not exempt from the Fair Labor Standards Act overtime provisions</a:t>
            </a:r>
          </a:p>
          <a:p>
            <a:pPr marL="800093" lvl="1" indent="-514350">
              <a:buFont typeface="+mj-lt"/>
              <a:buAutoNum type="arabicPeriod"/>
            </a:pPr>
            <a:r>
              <a:rPr lang="en-US" sz="2400" i="1" dirty="0"/>
              <a:t>Is earning at or below 150 percent of their residing state or county’s annual wage</a:t>
            </a:r>
          </a:p>
          <a:p>
            <a:pPr marL="800093" lvl="1" indent="-514350">
              <a:buFont typeface="+mj-lt"/>
              <a:buAutoNum type="arabicPeriod"/>
            </a:pPr>
            <a:r>
              <a:rPr lang="en-US" sz="2400" i="1" dirty="0"/>
              <a:t>If does not meet above criteria, then submit written justification</a:t>
            </a:r>
          </a:p>
          <a:p>
            <a:pPr marL="514350" indent="-514350">
              <a:buFont typeface="+mj-lt"/>
              <a:buAutoNum type="arabicPeriod"/>
            </a:pPr>
            <a:endParaRPr lang="en-US" sz="2800" b="1" i="1" dirty="0"/>
          </a:p>
          <a:p>
            <a:endParaRPr lang="en-US" dirty="0"/>
          </a:p>
          <a:p>
            <a:endParaRPr lang="en-US" dirty="0"/>
          </a:p>
        </p:txBody>
      </p:sp>
    </p:spTree>
    <p:extLst>
      <p:ext uri="{BB962C8B-B14F-4D97-AF65-F5344CB8AC3E}">
        <p14:creationId xmlns:p14="http://schemas.microsoft.com/office/powerpoint/2010/main" val="4279257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23</a:t>
            </a:fld>
            <a:endParaRPr lang="en-US" dirty="0">
              <a:solidFill>
                <a:prstClr val="black"/>
              </a:solidFill>
            </a:endParaRPr>
          </a:p>
        </p:txBody>
      </p:sp>
      <p:sp>
        <p:nvSpPr>
          <p:cNvPr id="6" name="Title 5"/>
          <p:cNvSpPr>
            <a:spLocks noGrp="1"/>
          </p:cNvSpPr>
          <p:nvPr>
            <p:ph type="title"/>
          </p:nvPr>
        </p:nvSpPr>
        <p:spPr>
          <a:xfrm>
            <a:off x="0" y="0"/>
            <a:ext cx="12192000" cy="1005840"/>
          </a:xfrm>
        </p:spPr>
        <p:txBody>
          <a:bodyPr>
            <a:noAutofit/>
          </a:bodyPr>
          <a:lstStyle/>
          <a:p>
            <a:br>
              <a:rPr lang="it-IT" b="1" dirty="0"/>
            </a:br>
            <a:r>
              <a:rPr lang="it-IT" dirty="0"/>
              <a:t>EXAMPLE:</a:t>
            </a:r>
            <a:r>
              <a:rPr lang="it-IT" b="1" dirty="0"/>
              <a:t> </a:t>
            </a:r>
            <a:r>
              <a:rPr lang="it-IT" dirty="0"/>
              <a:t>King City, Oregon (Pop: 4,408)</a:t>
            </a:r>
            <a:br>
              <a:rPr lang="it-IT" sz="2000" dirty="0"/>
            </a:br>
            <a:endParaRPr lang="en-US" sz="2000" dirty="0"/>
          </a:p>
        </p:txBody>
      </p:sp>
      <p:sp>
        <p:nvSpPr>
          <p:cNvPr id="2" name="Content Placeholder 1"/>
          <p:cNvSpPr>
            <a:spLocks noGrp="1"/>
          </p:cNvSpPr>
          <p:nvPr>
            <p:ph idx="1"/>
          </p:nvPr>
        </p:nvSpPr>
        <p:spPr>
          <a:xfrm>
            <a:off x="-1" y="1005840"/>
            <a:ext cx="12048565" cy="5843768"/>
          </a:xfrm>
        </p:spPr>
        <p:txBody>
          <a:bodyPr>
            <a:normAutofit lnSpcReduction="10000"/>
          </a:bodyPr>
          <a:lstStyle/>
          <a:p>
            <a:r>
              <a:rPr lang="en-US" sz="2400" dirty="0">
                <a:latin typeface="+mn-lt"/>
              </a:rPr>
              <a:t>State of Oregon Annual Average wage for all occupations = $55,349</a:t>
            </a:r>
          </a:p>
          <a:p>
            <a:r>
              <a:rPr lang="en-US" sz="2400" b="1" dirty="0">
                <a:solidFill>
                  <a:srgbClr val="FF0000"/>
                </a:solidFill>
                <a:latin typeface="+mn-lt"/>
              </a:rPr>
              <a:t>Washington County Annual Average wage for all occupations = $73,226 </a:t>
            </a:r>
          </a:p>
          <a:p>
            <a:pPr lvl="1"/>
            <a:r>
              <a:rPr lang="en-US" sz="2200" dirty="0">
                <a:latin typeface="+mn-lt"/>
              </a:rPr>
              <a:t>$73,226 x 150% = </a:t>
            </a:r>
            <a:r>
              <a:rPr lang="en-US" sz="2200" b="1" dirty="0">
                <a:latin typeface="+mn-lt"/>
              </a:rPr>
              <a:t>$109,839</a:t>
            </a:r>
          </a:p>
          <a:p>
            <a:pPr lvl="2"/>
            <a:r>
              <a:rPr lang="en-US" sz="2000" dirty="0">
                <a:latin typeface="+mn-lt"/>
              </a:rPr>
              <a:t>In the case of King City there are only 2 employees that would exceed that figure with the addition of the Premium Pay.</a:t>
            </a:r>
            <a:br>
              <a:rPr lang="en-US" sz="1400" dirty="0">
                <a:latin typeface="+mn-lt"/>
              </a:rPr>
            </a:br>
            <a:endParaRPr lang="en-US" sz="1400" dirty="0">
              <a:latin typeface="+mn-lt"/>
            </a:endParaRPr>
          </a:p>
          <a:p>
            <a:pPr marL="457200" lvl="2" indent="-457200">
              <a:buSzPct val="125000"/>
              <a:buFont typeface="Courier New" panose="02070309020205020404" pitchFamily="49" charset="0"/>
              <a:buChar char="o"/>
            </a:pPr>
            <a:r>
              <a:rPr lang="en-US" sz="1800" b="1" dirty="0">
                <a:solidFill>
                  <a:srgbClr val="FF0000"/>
                </a:solidFill>
                <a:latin typeface="+mn-lt"/>
              </a:rPr>
              <a:t>Brief Narrative: </a:t>
            </a:r>
            <a:r>
              <a:rPr lang="en-US" sz="1800" dirty="0">
                <a:latin typeface="+mn-lt"/>
              </a:rPr>
              <a:t>As a small City with a limited tax base we are limited on what we can pay in salary. Most of our salaries are 1-2 thousand dollars a month lower that our neighboring City’s. We lack the ability to offer higher wages due to budgetary constraints and restrictions on tax adjustments. The City spends significant resources constantly hiring and retraining employees who leave for higher paying jobs that require less of the time and dedication. Retention is a significant problem for a small city. Regardless of the employee’s pay or position within our organization, every employee has worked the front line throughout this pandemic. </a:t>
            </a:r>
            <a:br>
              <a:rPr lang="en-US" sz="1800" dirty="0">
                <a:latin typeface="+mn-lt"/>
              </a:rPr>
            </a:br>
            <a:endParaRPr lang="en-US" sz="1800" dirty="0">
              <a:latin typeface="+mn-lt"/>
            </a:endParaRPr>
          </a:p>
          <a:p>
            <a:r>
              <a:rPr lang="en-US" sz="1800" b="1" dirty="0">
                <a:latin typeface="+mn-lt"/>
              </a:rPr>
              <a:t>Staff is proposing to limit the Premium Pay from $13 p/</a:t>
            </a:r>
            <a:r>
              <a:rPr lang="en-US" sz="1800" b="1" dirty="0" err="1">
                <a:latin typeface="+mn-lt"/>
              </a:rPr>
              <a:t>hr</a:t>
            </a:r>
            <a:r>
              <a:rPr lang="en-US" sz="1800" b="1" dirty="0">
                <a:latin typeface="+mn-lt"/>
              </a:rPr>
              <a:t> worked to $10 p/</a:t>
            </a:r>
            <a:r>
              <a:rPr lang="en-US" sz="1800" b="1" dirty="0" err="1">
                <a:latin typeface="+mn-lt"/>
              </a:rPr>
              <a:t>hr</a:t>
            </a:r>
            <a:r>
              <a:rPr lang="en-US" sz="1800" b="1" dirty="0">
                <a:latin typeface="+mn-lt"/>
              </a:rPr>
              <a:t> worked either directly or in support of the City’s </a:t>
            </a:r>
            <a:r>
              <a:rPr lang="en-US" sz="1800" b="1" dirty="0" err="1">
                <a:latin typeface="+mn-lt"/>
              </a:rPr>
              <a:t>Covid</a:t>
            </a:r>
            <a:r>
              <a:rPr lang="en-US" sz="1800" b="1" dirty="0">
                <a:latin typeface="+mn-lt"/>
              </a:rPr>
              <a:t> related response from April 1, 2020 when the emergency was first declared through the end of September 2021 in the </a:t>
            </a:r>
            <a:r>
              <a:rPr lang="en-US" sz="1800" b="1" dirty="0">
                <a:solidFill>
                  <a:srgbClr val="FF0000"/>
                </a:solidFill>
                <a:latin typeface="+mn-lt"/>
              </a:rPr>
              <a:t>following sectors</a:t>
            </a:r>
            <a:r>
              <a:rPr lang="en-US" sz="1800" b="1" dirty="0">
                <a:latin typeface="+mn-lt"/>
              </a:rPr>
              <a:t>: </a:t>
            </a:r>
            <a:br>
              <a:rPr lang="en-US" sz="1800" b="1" dirty="0">
                <a:latin typeface="+mn-lt"/>
              </a:rPr>
            </a:br>
            <a:endParaRPr lang="en-US" sz="1800" b="1" dirty="0">
              <a:latin typeface="+mn-lt"/>
            </a:endParaRPr>
          </a:p>
          <a:p>
            <a:pPr lvl="1">
              <a:buFont typeface="Courier New" charset="0"/>
              <a:buChar char="o"/>
            </a:pPr>
            <a:r>
              <a:rPr lang="en-US" sz="1800" b="1" dirty="0">
                <a:solidFill>
                  <a:srgbClr val="FF0000"/>
                </a:solidFill>
                <a:latin typeface="+mn-lt"/>
              </a:rPr>
              <a:t>public service, public health, public safety, public welfare, public infrastructure, parks, maintenance, positions that support the continuity of the City’s essential operations. </a:t>
            </a:r>
          </a:p>
          <a:p>
            <a:pPr lvl="1">
              <a:buFont typeface="Courier New" charset="0"/>
              <a:buChar char="o"/>
            </a:pPr>
            <a:endParaRPr lang="en-US" sz="2000" dirty="0"/>
          </a:p>
        </p:txBody>
      </p:sp>
    </p:spTree>
    <p:extLst>
      <p:ext uri="{BB962C8B-B14F-4D97-AF65-F5344CB8AC3E}">
        <p14:creationId xmlns:p14="http://schemas.microsoft.com/office/powerpoint/2010/main" val="3062174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IRS Updated Guidance</a:t>
            </a:r>
          </a:p>
        </p:txBody>
      </p:sp>
      <p:sp>
        <p:nvSpPr>
          <p:cNvPr id="3" name="Content Placeholder 2"/>
          <p:cNvSpPr>
            <a:spLocks noGrp="1"/>
          </p:cNvSpPr>
          <p:nvPr>
            <p:ph sz="half" idx="1"/>
          </p:nvPr>
        </p:nvSpPr>
        <p:spPr>
          <a:xfrm>
            <a:off x="609600" y="1066800"/>
            <a:ext cx="11423904" cy="5486400"/>
          </a:xfrm>
        </p:spPr>
        <p:txBody>
          <a:bodyPr>
            <a:normAutofit/>
          </a:bodyPr>
          <a:lstStyle/>
          <a:p>
            <a:r>
              <a:rPr lang="en-US" dirty="0"/>
              <a:t>On November 17, the IRS updated guidance regarding requirements for SLFRF payments to individuals. </a:t>
            </a:r>
            <a:r>
              <a:rPr lang="en-US" u="sng" dirty="0">
                <a:hlinkClick r:id="rId3"/>
              </a:rPr>
              <a:t>Click here to see the IRS Guidance</a:t>
            </a:r>
            <a:r>
              <a:rPr lang="en-US" dirty="0"/>
              <a:t>. </a:t>
            </a:r>
          </a:p>
          <a:p>
            <a:endParaRPr lang="en-US" dirty="0"/>
          </a:p>
          <a:p>
            <a:r>
              <a:rPr lang="en-US" dirty="0"/>
              <a:t>This key guidance includes:</a:t>
            </a:r>
          </a:p>
          <a:p>
            <a:pPr lvl="1"/>
            <a:r>
              <a:rPr lang="en-US" dirty="0"/>
              <a:t>Premium pay amounts paid to employees </a:t>
            </a:r>
            <a:r>
              <a:rPr lang="en-US" b="1" i="1" u="sng" dirty="0"/>
              <a:t>are considered wages</a:t>
            </a:r>
            <a:r>
              <a:rPr lang="en-US" dirty="0"/>
              <a:t>. Employers generally must withhold federal income tax as well as social security tax and Medicare tax from employees' wages. (Employers also may have to pay federal unemployment tax on the wages.)</a:t>
            </a:r>
          </a:p>
          <a:p>
            <a:pPr lvl="1"/>
            <a:r>
              <a:rPr lang="en-US" dirty="0"/>
              <a:t>Any payment from SLFRF that is in the nature of compensation for services, even a one-time payment (such as a hiring “bonus”), is considered wages. </a:t>
            </a:r>
          </a:p>
          <a:p>
            <a:endParaRPr lang="en-US" dirty="0"/>
          </a:p>
        </p:txBody>
      </p:sp>
      <p:sp>
        <p:nvSpPr>
          <p:cNvPr id="5" name="Slide Number Placeholder 4"/>
          <p:cNvSpPr>
            <a:spLocks noGrp="1"/>
          </p:cNvSpPr>
          <p:nvPr>
            <p:ph type="sldNum" sz="quarter" idx="12"/>
          </p:nvPr>
        </p:nvSpPr>
        <p:spPr/>
        <p:txBody>
          <a:bodyPr/>
          <a:lstStyle/>
          <a:p>
            <a:fld id="{7D0E6CEC-61C6-4D38-A642-FACB01E37C77}"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69729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3142" y="2286000"/>
            <a:ext cx="10014857" cy="1143000"/>
          </a:xfrm>
        </p:spPr>
        <p:txBody>
          <a:bodyPr/>
          <a:lstStyle/>
          <a:p>
            <a:r>
              <a:rPr lang="en-US" dirty="0"/>
              <a:t>C. Revenue Loss</a:t>
            </a:r>
          </a:p>
        </p:txBody>
      </p:sp>
    </p:spTree>
    <p:extLst>
      <p:ext uri="{BB962C8B-B14F-4D97-AF65-F5344CB8AC3E}">
        <p14:creationId xmlns:p14="http://schemas.microsoft.com/office/powerpoint/2010/main" val="1871285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Rule Additions</a:t>
            </a:r>
          </a:p>
        </p:txBody>
      </p:sp>
      <p:sp>
        <p:nvSpPr>
          <p:cNvPr id="3" name="Content Placeholder 2"/>
          <p:cNvSpPr>
            <a:spLocks noGrp="1"/>
          </p:cNvSpPr>
          <p:nvPr>
            <p:ph idx="1"/>
          </p:nvPr>
        </p:nvSpPr>
        <p:spPr/>
        <p:txBody>
          <a:bodyPr/>
          <a:lstStyle/>
          <a:p>
            <a:endParaRPr lang="en-US" dirty="0"/>
          </a:p>
          <a:p>
            <a:r>
              <a:rPr lang="en-US" dirty="0"/>
              <a:t>Recipients may determine their revenue loss by choosing between two options:</a:t>
            </a:r>
          </a:p>
          <a:p>
            <a:pPr lvl="1"/>
            <a:r>
              <a:rPr lang="en-US" dirty="0"/>
              <a:t>A standard allowance of up to $10 million in aggregate, not to exceed your award amount, during the program </a:t>
            </a:r>
          </a:p>
          <a:p>
            <a:pPr lvl="1"/>
            <a:r>
              <a:rPr lang="en-US" dirty="0"/>
              <a:t>Calculating your jurisdiction’s specific revenue loss each year using Treasury’s formula, which compares actual revenue to a counterfactual trend. </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072778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 is Revenue?</a:t>
            </a:r>
          </a:p>
        </p:txBody>
      </p:sp>
      <p:sp>
        <p:nvSpPr>
          <p:cNvPr id="3" name="Content Placeholder 2"/>
          <p:cNvSpPr>
            <a:spLocks noGrp="1"/>
          </p:cNvSpPr>
          <p:nvPr>
            <p:ph idx="1"/>
          </p:nvPr>
        </p:nvSpPr>
        <p:spPr>
          <a:xfrm>
            <a:off x="609600" y="1066800"/>
            <a:ext cx="10972800" cy="5782808"/>
          </a:xfrm>
        </p:spPr>
        <p:txBody>
          <a:bodyPr>
            <a:normAutofit fontScale="85000" lnSpcReduction="20000"/>
          </a:bodyPr>
          <a:lstStyle/>
          <a:p>
            <a:r>
              <a:rPr lang="en-US" dirty="0"/>
              <a:t>What is OUT of the revenue calculation:</a:t>
            </a:r>
          </a:p>
          <a:p>
            <a:pPr lvl="1"/>
            <a:r>
              <a:rPr lang="en-US" dirty="0"/>
              <a:t>Federal transfers (even those flowing through the State) (IFR)</a:t>
            </a:r>
          </a:p>
          <a:p>
            <a:pPr lvl="1"/>
            <a:r>
              <a:rPr lang="en-US" dirty="0"/>
              <a:t>Intergovernmental transfers from your entity to your entity (</a:t>
            </a:r>
            <a:r>
              <a:rPr lang="en-US" dirty="0">
                <a:hlinkClick r:id="rId2"/>
              </a:rPr>
              <a:t>Census p. 45</a:t>
            </a:r>
            <a:r>
              <a:rPr lang="en-US" dirty="0"/>
              <a:t>)</a:t>
            </a:r>
          </a:p>
          <a:p>
            <a:pPr lvl="1"/>
            <a:r>
              <a:rPr lang="en-US" dirty="0"/>
              <a:t>Refunds and other correcting transactions (IFR)</a:t>
            </a:r>
          </a:p>
          <a:p>
            <a:pPr lvl="1"/>
            <a:r>
              <a:rPr lang="en-US" dirty="0"/>
              <a:t>Proceeds from the issuance of debt (IFR)</a:t>
            </a:r>
          </a:p>
          <a:p>
            <a:pPr lvl="1"/>
            <a:r>
              <a:rPr lang="en-US" dirty="0"/>
              <a:t>Must adjust actual revenue totals for the effect of tax cuts and tax increases that are adopted after January 6, 2022</a:t>
            </a:r>
          </a:p>
          <a:p>
            <a:pPr marL="457188" lvl="1" indent="0">
              <a:buNone/>
            </a:pPr>
            <a:endParaRPr lang="en-US" dirty="0"/>
          </a:p>
          <a:p>
            <a:r>
              <a:rPr lang="en-US" dirty="0"/>
              <a:t>What is IN?</a:t>
            </a:r>
          </a:p>
          <a:p>
            <a:pPr lvl="1"/>
            <a:r>
              <a:rPr lang="en-US" dirty="0">
                <a:solidFill>
                  <a:srgbClr val="C00000"/>
                </a:solidFill>
              </a:rPr>
              <a:t>Governments may elect to include revenues from utilities (water supply, electric power, gas supply, and public mass transit systems) </a:t>
            </a:r>
            <a:r>
              <a:rPr lang="en-US" dirty="0">
                <a:solidFill>
                  <a:srgbClr val="C00000"/>
                </a:solidFill>
                <a:hlinkClick r:id="rId2"/>
              </a:rPr>
              <a:t>Census p. 65</a:t>
            </a:r>
            <a:endParaRPr lang="en-US" dirty="0">
              <a:solidFill>
                <a:srgbClr val="C00000"/>
              </a:solidFill>
            </a:endParaRPr>
          </a:p>
          <a:p>
            <a:pPr lvl="1"/>
            <a:r>
              <a:rPr lang="en-US" dirty="0"/>
              <a:t>Everything not listed above</a:t>
            </a:r>
          </a:p>
          <a:p>
            <a:pPr lvl="2"/>
            <a:r>
              <a:rPr lang="en-US" dirty="0"/>
              <a:t>taxes, fees and other revenues to support public services</a:t>
            </a:r>
          </a:p>
          <a:p>
            <a:pPr lvl="1"/>
            <a:r>
              <a:rPr lang="en-US" dirty="0"/>
              <a:t>Including Fees generated by the underlying economy </a:t>
            </a:r>
          </a:p>
          <a:p>
            <a:pPr lvl="2"/>
            <a:r>
              <a:rPr lang="en-US" dirty="0"/>
              <a:t>Component units and enterprise funds</a:t>
            </a:r>
          </a:p>
          <a:p>
            <a:pPr lvl="2"/>
            <a:r>
              <a:rPr lang="en-US" dirty="0"/>
              <a:t>civic center, zoo, parking, ports, sports stadiums etc. etc. etc.</a:t>
            </a:r>
          </a:p>
          <a:p>
            <a:pPr lvl="1"/>
            <a:endParaRPr lang="en-US" dirty="0"/>
          </a:p>
        </p:txBody>
      </p:sp>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788265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 Revenue Loss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6700" y="1181100"/>
            <a:ext cx="9118600" cy="5029200"/>
          </a:xfrm>
          <a:effectLst/>
        </p:spPr>
      </p:pic>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854261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for Revenue Replacement</a:t>
            </a:r>
          </a:p>
        </p:txBody>
      </p:sp>
      <p:sp>
        <p:nvSpPr>
          <p:cNvPr id="3" name="Content Placeholder 2"/>
          <p:cNvSpPr>
            <a:spLocks noGrp="1"/>
          </p:cNvSpPr>
          <p:nvPr>
            <p:ph idx="1"/>
          </p:nvPr>
        </p:nvSpPr>
        <p:spPr/>
        <p:txBody>
          <a:bodyPr>
            <a:normAutofit/>
          </a:bodyPr>
          <a:lstStyle/>
          <a:p>
            <a:pPr lvl="0"/>
            <a:r>
              <a:rPr lang="en-US" dirty="0"/>
              <a:t>Look at the past 2019 base year revenue</a:t>
            </a:r>
          </a:p>
          <a:p>
            <a:pPr lvl="0"/>
            <a:r>
              <a:rPr lang="en-US" dirty="0"/>
              <a:t>Recipients average annual growth of the past three fiscal years</a:t>
            </a:r>
          </a:p>
          <a:p>
            <a:pPr lvl="1"/>
            <a:r>
              <a:rPr lang="en-US" dirty="0"/>
              <a:t>Apply 5.2% growth rate or greater to annual revenues collected </a:t>
            </a:r>
          </a:p>
          <a:p>
            <a:pPr lvl="0"/>
            <a:r>
              <a:rPr lang="en-US" dirty="0"/>
              <a:t>Multiplier applies to the revenue collected in each </a:t>
            </a:r>
            <a:r>
              <a:rPr lang="en-US" i="1" u="sng" dirty="0"/>
              <a:t>calendar or each fiscal </a:t>
            </a:r>
            <a:r>
              <a:rPr lang="en-US" dirty="0"/>
              <a:t>year</a:t>
            </a:r>
          </a:p>
          <a:p>
            <a:pPr lvl="1"/>
            <a:r>
              <a:rPr lang="en-US" dirty="0"/>
              <a:t>Choice is up to the issuer</a:t>
            </a:r>
          </a:p>
          <a:p>
            <a:pPr lvl="1"/>
            <a:r>
              <a:rPr lang="en-US" dirty="0"/>
              <a:t>Must be consistent throughout the period of performance</a:t>
            </a:r>
          </a:p>
          <a:p>
            <a:pPr lvl="0"/>
            <a:r>
              <a:rPr lang="en-US" dirty="0"/>
              <a:t>Compare projected growth revenue to actuals collected</a:t>
            </a:r>
          </a:p>
          <a:p>
            <a:pPr lvl="1"/>
            <a:r>
              <a:rPr lang="en-US" dirty="0"/>
              <a:t>If actual exceeds projected, collection is zero for that year</a:t>
            </a:r>
          </a:p>
        </p:txBody>
      </p:sp>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474101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ARPA GFOA Guiding Principles</a:t>
            </a:r>
          </a:p>
        </p:txBody>
      </p:sp>
    </p:spTree>
    <p:extLst>
      <p:ext uri="{BB962C8B-B14F-4D97-AF65-F5344CB8AC3E}">
        <p14:creationId xmlns:p14="http://schemas.microsoft.com/office/powerpoint/2010/main" val="3112662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Revenue Loss</a:t>
            </a:r>
          </a:p>
        </p:txBody>
      </p:sp>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30</a:t>
            </a:fld>
            <a:endParaRPr lang="en-US" dirty="0">
              <a:solidFill>
                <a:prstClr val="black"/>
              </a:solidFill>
            </a:endParaRPr>
          </a:p>
        </p:txBody>
      </p:sp>
      <p:graphicFrame>
        <p:nvGraphicFramePr>
          <p:cNvPr id="6" name="Table 5"/>
          <p:cNvGraphicFramePr>
            <a:graphicFrameLocks noGrp="1"/>
          </p:cNvGraphicFramePr>
          <p:nvPr>
            <p:extLst/>
          </p:nvPr>
        </p:nvGraphicFramePr>
        <p:xfrm>
          <a:off x="297272" y="1225689"/>
          <a:ext cx="5527795" cy="5104130"/>
        </p:xfrm>
        <a:graphic>
          <a:graphicData uri="http://schemas.openxmlformats.org/drawingml/2006/table">
            <a:tbl>
              <a:tblPr>
                <a:effectLst>
                  <a:outerShdw blurRad="63500" sx="102000" sy="102000" algn="ctr" rotWithShape="0">
                    <a:prstClr val="black">
                      <a:alpha val="40000"/>
                    </a:prstClr>
                  </a:outerShdw>
                </a:effectLst>
                <a:tableStyleId>{69012ECD-51FC-41F1-AA8D-1B2483CD663E}</a:tableStyleId>
              </a:tblPr>
              <a:tblGrid>
                <a:gridCol w="5527795">
                  <a:extLst>
                    <a:ext uri="{9D8B030D-6E8A-4147-A177-3AD203B41FA5}">
                      <a16:colId xmlns:a16="http://schemas.microsoft.com/office/drawing/2014/main" val="20000"/>
                    </a:ext>
                  </a:extLst>
                </a:gridCol>
              </a:tblGrid>
              <a:tr h="316215">
                <a:tc>
                  <a:txBody>
                    <a:bodyPr/>
                    <a:lstStyle/>
                    <a:p>
                      <a:pPr algn="ctr" fontAlgn="b"/>
                      <a:endParaRPr lang="en-US" sz="1800" b="1" u="none" strike="noStrike" dirty="0">
                        <a:solidFill>
                          <a:schemeClr val="tx1"/>
                        </a:solidFill>
                        <a:effectLst/>
                      </a:endParaRPr>
                    </a:p>
                    <a:p>
                      <a:pPr algn="ctr" fontAlgn="b"/>
                      <a:r>
                        <a:rPr lang="en-US" sz="1800" b="1" u="none" strike="noStrike" dirty="0">
                          <a:solidFill>
                            <a:schemeClr val="tx1"/>
                          </a:solidFill>
                          <a:effectLst/>
                        </a:rPr>
                        <a:t>Provision of Government Services</a:t>
                      </a:r>
                      <a:r>
                        <a:rPr lang="en-US" sz="1800" b="1" u="none" strike="noStrike" baseline="0" dirty="0">
                          <a:solidFill>
                            <a:schemeClr val="tx1"/>
                          </a:solidFill>
                          <a:effectLst/>
                        </a:rPr>
                        <a:t> </a:t>
                      </a:r>
                    </a:p>
                    <a:p>
                      <a:pPr algn="ctr" fontAlgn="b"/>
                      <a:r>
                        <a:rPr lang="en-US" sz="1800" b="1" u="none" strike="noStrike" baseline="0" dirty="0">
                          <a:solidFill>
                            <a:schemeClr val="tx1"/>
                          </a:solidFill>
                          <a:effectLst/>
                        </a:rPr>
                        <a:t>(can include, but are not limited to):</a:t>
                      </a:r>
                    </a:p>
                    <a:p>
                      <a:pPr algn="ctr" fontAlgn="b"/>
                      <a:endParaRPr lang="en-US" sz="1200" b="1" u="none" strike="noStrike" dirty="0">
                        <a:solidFill>
                          <a:schemeClr val="tx1"/>
                        </a:solidFill>
                        <a:effectLs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226175">
                <a:tc>
                  <a:txBody>
                    <a:bodyPr/>
                    <a:lstStyle/>
                    <a:p>
                      <a:pPr algn="ctr" rtl="0" fontAlgn="ctr"/>
                      <a:endParaRPr lang="en-US" sz="1400" b="0" i="0" u="none" strike="noStrike" dirty="0">
                        <a:solidFill>
                          <a:srgbClr val="000000"/>
                        </a:solidFill>
                        <a:effectLst/>
                        <a:latin typeface="+mn-lt"/>
                      </a:endParaRPr>
                    </a:p>
                    <a:p>
                      <a:pPr algn="ctr" rtl="0" fontAlgn="ctr"/>
                      <a:r>
                        <a:rPr lang="en-US" sz="1400" b="0" i="0" u="none" strike="noStrike" dirty="0">
                          <a:solidFill>
                            <a:srgbClr val="000000"/>
                          </a:solidFill>
                          <a:effectLst/>
                          <a:latin typeface="+mn-lt"/>
                        </a:rPr>
                        <a:t>Maintenance or pay-go funded building of infrastructure/roads</a:t>
                      </a:r>
                    </a:p>
                    <a:p>
                      <a:pPr algn="ctr" rtl="0" fontAlgn="ctr"/>
                      <a:endParaRPr lang="en-US" sz="1400" b="0" i="0" u="none" strike="noStrike" dirty="0">
                        <a:solidFill>
                          <a:srgbClr val="000000"/>
                        </a:solidFill>
                        <a:effectLst/>
                        <a:latin typeface="+mn-lt"/>
                      </a:endParaRPr>
                    </a:p>
                  </a:txBody>
                  <a:tcPr marL="4572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11689">
                <a:tc>
                  <a:txBody>
                    <a:bodyPr/>
                    <a:lstStyle/>
                    <a:p>
                      <a:pPr algn="ctr" rtl="0" fontAlgn="ctr"/>
                      <a:endParaRPr lang="en-US" sz="1400" b="0" i="0" u="none" strike="noStrike" dirty="0">
                        <a:solidFill>
                          <a:srgbClr val="000000"/>
                        </a:solidFill>
                        <a:effectLst/>
                        <a:latin typeface="+mn-lt"/>
                      </a:endParaRPr>
                    </a:p>
                    <a:p>
                      <a:pPr algn="ctr" rtl="0" fontAlgn="ctr"/>
                      <a:r>
                        <a:rPr lang="en-US" sz="1400" b="0" i="0" u="none" strike="noStrike" dirty="0">
                          <a:solidFill>
                            <a:srgbClr val="000000"/>
                          </a:solidFill>
                          <a:effectLst/>
                          <a:latin typeface="+mn-lt"/>
                        </a:rPr>
                        <a:t>Modernization of cybersecurity, including hardware, software, and protection of critical infrastructure. </a:t>
                      </a:r>
                    </a:p>
                    <a:p>
                      <a:pPr algn="ctr" rtl="0" fontAlgn="ctr"/>
                      <a:endParaRPr lang="en-US" sz="1400" b="0" i="0" u="none" strike="noStrike" dirty="0">
                        <a:solidFill>
                          <a:srgbClr val="000000"/>
                        </a:solidFill>
                        <a:effectLst/>
                        <a:latin typeface="+mn-lt"/>
                      </a:endParaRPr>
                    </a:p>
                  </a:txBody>
                  <a:tcPr marL="4572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6175">
                <a:tc>
                  <a:txBody>
                    <a:bodyPr/>
                    <a:lstStyle/>
                    <a:p>
                      <a:pPr algn="ctr" rtl="0" fontAlgn="ctr"/>
                      <a:endParaRPr lang="en-US" sz="1400" b="0" i="0" u="none" strike="noStrike" dirty="0">
                        <a:solidFill>
                          <a:srgbClr val="000000"/>
                        </a:solidFill>
                        <a:effectLst/>
                        <a:latin typeface="+mn-lt"/>
                      </a:endParaRPr>
                    </a:p>
                    <a:p>
                      <a:pPr algn="ctr" rtl="0" fontAlgn="ctr"/>
                      <a:r>
                        <a:rPr lang="en-US" sz="1400" b="0" i="0" u="none" strike="noStrike" dirty="0">
                          <a:solidFill>
                            <a:srgbClr val="000000"/>
                          </a:solidFill>
                          <a:effectLst/>
                          <a:latin typeface="+mn-lt"/>
                        </a:rPr>
                        <a:t>Health services</a:t>
                      </a:r>
                    </a:p>
                    <a:p>
                      <a:pPr algn="ctr" rtl="0" fontAlgn="ctr"/>
                      <a:endParaRPr lang="en-US" sz="1400" b="0" i="0" u="none" strike="noStrike" dirty="0">
                        <a:solidFill>
                          <a:srgbClr val="000000"/>
                        </a:solidFill>
                        <a:effectLst/>
                        <a:latin typeface="+mn-lt"/>
                      </a:endParaRPr>
                    </a:p>
                  </a:txBody>
                  <a:tcPr marL="4572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26175">
                <a:tc>
                  <a:txBody>
                    <a:bodyPr/>
                    <a:lstStyle/>
                    <a:p>
                      <a:pPr algn="ctr" rtl="0" fontAlgn="ctr"/>
                      <a:endParaRPr lang="en-US" sz="1400" b="0" i="0" u="none" strike="noStrike" dirty="0">
                        <a:solidFill>
                          <a:srgbClr val="000000"/>
                        </a:solidFill>
                        <a:effectLst/>
                        <a:latin typeface="+mn-lt"/>
                      </a:endParaRPr>
                    </a:p>
                    <a:p>
                      <a:pPr algn="ctr" rtl="0" fontAlgn="ctr"/>
                      <a:r>
                        <a:rPr lang="en-US" sz="1400" b="0" i="0" u="none" strike="noStrike" dirty="0">
                          <a:solidFill>
                            <a:srgbClr val="000000"/>
                          </a:solidFill>
                          <a:effectLst/>
                          <a:latin typeface="+mn-lt"/>
                        </a:rPr>
                        <a:t>Environmental remediation</a:t>
                      </a:r>
                    </a:p>
                    <a:p>
                      <a:pPr algn="ctr" rtl="0" fontAlgn="ctr"/>
                      <a:endParaRPr lang="en-US" sz="1400" b="0" i="0" u="none" strike="noStrike" dirty="0">
                        <a:solidFill>
                          <a:srgbClr val="000000"/>
                        </a:solidFill>
                        <a:effectLst/>
                        <a:latin typeface="+mn-lt"/>
                      </a:endParaRPr>
                    </a:p>
                  </a:txBody>
                  <a:tcPr marL="4572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39498">
                <a:tc>
                  <a:txBody>
                    <a:bodyPr/>
                    <a:lstStyle/>
                    <a:p>
                      <a:pPr algn="ctr" rtl="0" fontAlgn="ctr"/>
                      <a:endParaRPr lang="en-US" sz="1400" b="0" i="0" u="none" strike="noStrike" dirty="0">
                        <a:solidFill>
                          <a:srgbClr val="000000"/>
                        </a:solidFill>
                        <a:effectLst/>
                        <a:latin typeface="+mn-lt"/>
                      </a:endParaRPr>
                    </a:p>
                    <a:p>
                      <a:pPr algn="ctr" rtl="0" fontAlgn="ctr"/>
                      <a:r>
                        <a:rPr lang="en-US" sz="1400" b="0" i="0" u="none" strike="noStrike" dirty="0">
                          <a:solidFill>
                            <a:srgbClr val="000000"/>
                          </a:solidFill>
                          <a:effectLst/>
                          <a:latin typeface="+mn-lt"/>
                        </a:rPr>
                        <a:t>School/educational services</a:t>
                      </a:r>
                    </a:p>
                    <a:p>
                      <a:pPr algn="ctr" rtl="0" fontAlgn="ctr"/>
                      <a:endParaRPr lang="en-US" sz="1400" b="0" i="0" u="none" strike="noStrike" dirty="0">
                        <a:solidFill>
                          <a:srgbClr val="000000"/>
                        </a:solidFill>
                        <a:effectLst/>
                        <a:latin typeface="+mn-lt"/>
                      </a:endParaRPr>
                    </a:p>
                  </a:txBody>
                  <a:tcPr marL="4572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72645">
                <a:tc>
                  <a:txBody>
                    <a:bodyPr/>
                    <a:lstStyle/>
                    <a:p>
                      <a:pPr algn="ctr" rtl="0" fontAlgn="ctr"/>
                      <a:endParaRPr lang="en-US" sz="1400" b="0" i="0" u="none" strike="noStrike" dirty="0">
                        <a:solidFill>
                          <a:srgbClr val="000000"/>
                        </a:solidFill>
                        <a:effectLst/>
                        <a:latin typeface="+mn-lt"/>
                      </a:endParaRPr>
                    </a:p>
                    <a:p>
                      <a:pPr algn="ctr" rtl="0" fontAlgn="ctr"/>
                      <a:r>
                        <a:rPr lang="en-US" sz="1400" b="0" i="0" u="none" strike="noStrike" dirty="0">
                          <a:solidFill>
                            <a:srgbClr val="000000"/>
                          </a:solidFill>
                          <a:effectLst/>
                          <a:latin typeface="+mn-lt"/>
                        </a:rPr>
                        <a:t>Provision of police, fire, and other public safety services</a:t>
                      </a:r>
                    </a:p>
                    <a:p>
                      <a:pPr algn="ctr" rtl="0" fontAlgn="ctr"/>
                      <a:endParaRPr lang="en-US" sz="1400" b="0" i="0" u="none" strike="noStrike" dirty="0">
                        <a:solidFill>
                          <a:srgbClr val="000000"/>
                        </a:solidFill>
                        <a:effectLst/>
                        <a:latin typeface="+mn-lt"/>
                      </a:endParaRPr>
                    </a:p>
                  </a:txBody>
                  <a:tcPr marL="4572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720631764"/>
              </p:ext>
            </p:extLst>
          </p:nvPr>
        </p:nvGraphicFramePr>
        <p:xfrm>
          <a:off x="6096000" y="1225689"/>
          <a:ext cx="5798728" cy="3103880"/>
        </p:xfrm>
        <a:graphic>
          <a:graphicData uri="http://schemas.openxmlformats.org/drawingml/2006/table">
            <a:tbl>
              <a:tblPr>
                <a:effectLst>
                  <a:outerShdw blurRad="63500" sx="102000" sy="102000" algn="ctr" rotWithShape="0">
                    <a:prstClr val="black">
                      <a:alpha val="40000"/>
                    </a:prstClr>
                  </a:outerShdw>
                </a:effectLst>
                <a:tableStyleId>{69012ECD-51FC-41F1-AA8D-1B2483CD663E}</a:tableStyleId>
              </a:tblPr>
              <a:tblGrid>
                <a:gridCol w="5798728">
                  <a:extLst>
                    <a:ext uri="{9D8B030D-6E8A-4147-A177-3AD203B41FA5}">
                      <a16:colId xmlns:a16="http://schemas.microsoft.com/office/drawing/2014/main" val="20000"/>
                    </a:ext>
                  </a:extLst>
                </a:gridCol>
              </a:tblGrid>
              <a:tr h="468237">
                <a:tc>
                  <a:txBody>
                    <a:bodyPr/>
                    <a:lstStyle/>
                    <a:p>
                      <a:pPr algn="ctr" fontAlgn="b"/>
                      <a:endParaRPr lang="en-US" sz="1800" b="1" u="none" strike="noStrike" dirty="0">
                        <a:solidFill>
                          <a:schemeClr val="tx1"/>
                        </a:solidFill>
                        <a:effectLst/>
                      </a:endParaRPr>
                    </a:p>
                    <a:p>
                      <a:pPr algn="ctr" fontAlgn="b"/>
                      <a:r>
                        <a:rPr lang="en-US" sz="1800" b="1" u="none" strike="noStrike" dirty="0">
                          <a:solidFill>
                            <a:schemeClr val="tx1"/>
                          </a:solidFill>
                          <a:effectLst/>
                        </a:rPr>
                        <a:t>Restrictions:</a:t>
                      </a:r>
                      <a:endParaRPr lang="en-US" sz="1800" b="1" u="none" strike="noStrike" baseline="0" dirty="0">
                        <a:solidFill>
                          <a:schemeClr val="tx1"/>
                        </a:solidFill>
                        <a:effectLst/>
                      </a:endParaRPr>
                    </a:p>
                    <a:p>
                      <a:pPr algn="ctr" fontAlgn="b"/>
                      <a:endParaRPr lang="en-US" sz="1200" b="1" u="none" strike="noStrike" dirty="0">
                        <a:solidFill>
                          <a:schemeClr val="tx1"/>
                        </a:solidFill>
                        <a:effectLs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226175">
                <a:tc>
                  <a:txBody>
                    <a:bodyPr/>
                    <a:lstStyle/>
                    <a:p>
                      <a:pPr algn="ctr" rtl="0" fontAlgn="ctr"/>
                      <a:endParaRPr lang="en-US" sz="1400" b="0" i="0" u="none" strike="noStrike" dirty="0">
                        <a:solidFill>
                          <a:srgbClr val="000000"/>
                        </a:solidFill>
                        <a:effectLst/>
                        <a:latin typeface="+mn-lt"/>
                      </a:endParaRPr>
                    </a:p>
                    <a:p>
                      <a:pPr algn="ctr"/>
                      <a:r>
                        <a:rPr lang="en-US" sz="1400" kern="1200" dirty="0">
                          <a:solidFill>
                            <a:schemeClr val="tx1"/>
                          </a:solidFill>
                          <a:effectLst/>
                          <a:latin typeface="+mn-lt"/>
                          <a:ea typeface="+mn-ea"/>
                          <a:cs typeface="+mn-cs"/>
                        </a:rPr>
                        <a:t>Paying interest or principal on outstanding debt</a:t>
                      </a:r>
                      <a:endParaRPr lang="en-US" sz="1400" dirty="0">
                        <a:effectLst/>
                        <a:latin typeface="+mn-lt"/>
                      </a:endParaRPr>
                    </a:p>
                    <a:p>
                      <a:pPr algn="ctr" rtl="0" fontAlgn="ctr"/>
                      <a:endParaRPr lang="en-US" sz="1400" b="0" i="0" u="none" strike="noStrike" dirty="0">
                        <a:solidFill>
                          <a:srgbClr val="000000"/>
                        </a:solidFill>
                        <a:effectLst/>
                        <a:latin typeface="+mn-lt"/>
                      </a:endParaRPr>
                    </a:p>
                  </a:txBody>
                  <a:tcPr marL="4572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11689">
                <a:tc>
                  <a:txBody>
                    <a:bodyPr/>
                    <a:lstStyle/>
                    <a:p>
                      <a:pPr algn="ctr" rtl="0" fontAlgn="ctr"/>
                      <a:endParaRPr lang="en-US" sz="1400" b="0" i="0" u="none" strike="noStrike" dirty="0">
                        <a:solidFill>
                          <a:srgbClr val="000000"/>
                        </a:solidFill>
                        <a:effectLst/>
                        <a:latin typeface="+mn-lt"/>
                      </a:endParaRPr>
                    </a:p>
                    <a:p>
                      <a:pPr algn="ctr" rtl="0" fontAlgn="ctr"/>
                      <a:r>
                        <a:rPr lang="en-US" sz="1400" kern="1200" dirty="0">
                          <a:solidFill>
                            <a:schemeClr val="tx1"/>
                          </a:solidFill>
                          <a:effectLst/>
                          <a:latin typeface="+mn-lt"/>
                          <a:ea typeface="+mn-ea"/>
                          <a:cs typeface="+mn-cs"/>
                        </a:rPr>
                        <a:t>Replenishing rainy day or other reserve funds</a:t>
                      </a:r>
                    </a:p>
                    <a:p>
                      <a:pPr algn="ctr" rtl="0" fontAlgn="ctr"/>
                      <a:r>
                        <a:rPr lang="en-US" sz="1400" kern="1200" dirty="0">
                          <a:solidFill>
                            <a:schemeClr val="tx1"/>
                          </a:solidFill>
                          <a:effectLst/>
                          <a:latin typeface="+mn-lt"/>
                          <a:ea typeface="+mn-ea"/>
                          <a:cs typeface="+mn-cs"/>
                        </a:rPr>
                        <a:t> </a:t>
                      </a:r>
                      <a:endParaRPr lang="en-US" sz="1400" b="0" i="0" u="none" strike="noStrike" dirty="0">
                        <a:solidFill>
                          <a:srgbClr val="000000"/>
                        </a:solidFill>
                        <a:effectLst/>
                        <a:latin typeface="+mn-lt"/>
                      </a:endParaRPr>
                    </a:p>
                  </a:txBody>
                  <a:tcPr marL="4572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6175">
                <a:tc>
                  <a:txBody>
                    <a:bodyPr/>
                    <a:lstStyle/>
                    <a:p>
                      <a:pPr algn="ctr" rtl="0" fontAlgn="ctr"/>
                      <a:endParaRPr lang="en-US" sz="1400" b="0" i="0" u="none" strike="noStrike" dirty="0">
                        <a:solidFill>
                          <a:srgbClr val="000000"/>
                        </a:solidFill>
                        <a:effectLst/>
                        <a:latin typeface="+mn-lt"/>
                      </a:endParaRPr>
                    </a:p>
                    <a:p>
                      <a:pPr algn="ctr"/>
                      <a:r>
                        <a:rPr lang="en-US" sz="1400" kern="1200" dirty="0">
                          <a:solidFill>
                            <a:schemeClr val="tx1"/>
                          </a:solidFill>
                          <a:effectLst/>
                          <a:latin typeface="+mn-lt"/>
                          <a:ea typeface="+mn-ea"/>
                          <a:cs typeface="+mn-cs"/>
                        </a:rPr>
                        <a:t>Paying settlements or judgments would not be considered provision of a government service, since these uses of funds do not entail direct provision of services to citizens</a:t>
                      </a:r>
                      <a:endParaRPr lang="en-US" sz="1400" dirty="0">
                        <a:effectLst/>
                        <a:latin typeface="+mn-lt"/>
                      </a:endParaRPr>
                    </a:p>
                    <a:p>
                      <a:pPr algn="ctr" rtl="0" fontAlgn="ctr"/>
                      <a:endParaRPr lang="en-US" sz="1400" b="0" i="0" u="none" strike="noStrike" dirty="0">
                        <a:solidFill>
                          <a:srgbClr val="000000"/>
                        </a:solidFill>
                        <a:effectLst/>
                        <a:latin typeface="+mn-lt"/>
                      </a:endParaRPr>
                    </a:p>
                  </a:txBody>
                  <a:tcPr marL="45720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02134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Procurement Considerations</a:t>
            </a:r>
          </a:p>
        </p:txBody>
      </p:sp>
      <p:sp>
        <p:nvSpPr>
          <p:cNvPr id="3" name="Content Placeholder 2"/>
          <p:cNvSpPr>
            <a:spLocks noGrp="1"/>
          </p:cNvSpPr>
          <p:nvPr>
            <p:ph idx="1"/>
          </p:nvPr>
        </p:nvSpPr>
        <p:spPr/>
        <p:txBody>
          <a:bodyPr/>
          <a:lstStyle/>
          <a:p>
            <a:r>
              <a:rPr lang="en-US" dirty="0"/>
              <a:t>Be careful of any of the recaptured revenue placed in the General Fund</a:t>
            </a:r>
          </a:p>
          <a:p>
            <a:pPr lvl="1"/>
            <a:r>
              <a:rPr lang="en-US" dirty="0"/>
              <a:t>Still SLFRP funding</a:t>
            </a:r>
          </a:p>
          <a:p>
            <a:pPr lvl="1"/>
            <a:r>
              <a:rPr lang="en-US" dirty="0"/>
              <a:t>Still subject to Uniform Guidance</a:t>
            </a:r>
          </a:p>
          <a:p>
            <a:pPr lvl="1"/>
            <a:r>
              <a:rPr lang="en-US" dirty="0"/>
              <a:t>Still subject to the bounds of the law</a:t>
            </a:r>
          </a:p>
          <a:p>
            <a:pPr lvl="1"/>
            <a:endParaRPr lang="en-US" dirty="0"/>
          </a:p>
          <a:p>
            <a:r>
              <a:rPr lang="en-US" dirty="0"/>
              <a:t>SEFA reporting is required when the expenditure occurs</a:t>
            </a:r>
          </a:p>
        </p:txBody>
      </p:sp>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905876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 Water/Sewer &amp; Broadband Infrastructure</a:t>
            </a:r>
          </a:p>
        </p:txBody>
      </p:sp>
    </p:spTree>
    <p:extLst>
      <p:ext uri="{BB962C8B-B14F-4D97-AF65-F5344CB8AC3E}">
        <p14:creationId xmlns:p14="http://schemas.microsoft.com/office/powerpoint/2010/main" val="717785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 Water/Sewer</a:t>
            </a:r>
          </a:p>
        </p:txBody>
      </p:sp>
      <p:sp>
        <p:nvSpPr>
          <p:cNvPr id="4" name="TextBox 3"/>
          <p:cNvSpPr txBox="1"/>
          <p:nvPr/>
        </p:nvSpPr>
        <p:spPr>
          <a:xfrm>
            <a:off x="518221" y="1308943"/>
            <a:ext cx="7213541" cy="507831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Necessary investments in projects that: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Improve access to clean drinking water.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Improve wastewater and stormwater infrastructure systems.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Provide access to high-quality broadband service. </a:t>
            </a:r>
            <a:br>
              <a:rPr kumimoji="0" lang="en-US" sz="2400" b="0" i="0" u="none" strike="noStrike" kern="1200" cap="none" spc="0" normalizeH="0" baseline="0" noProof="0" dirty="0">
                <a:ln>
                  <a:noFill/>
                </a:ln>
                <a:solidFill>
                  <a:prstClr val="black"/>
                </a:solidFill>
                <a:effectLst/>
                <a:uLnTx/>
                <a:uFillTx/>
                <a:latin typeface="Calibri"/>
                <a:ea typeface="+mn-ea"/>
                <a:cs typeface="+mn-cs"/>
              </a:rPr>
            </a:b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Necessary Investment: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Designed to provide an adequate minimum level of service and are unlikely to be made using private sources of funds. </a:t>
            </a:r>
            <a:br>
              <a:rPr kumimoji="0" lang="en-US" sz="2400" b="0" i="0" u="none" strike="noStrike" kern="1200" cap="none" spc="0" normalizeH="0" baseline="0" noProof="0" dirty="0">
                <a:ln>
                  <a:noFill/>
                </a:ln>
                <a:solidFill>
                  <a:prstClr val="black"/>
                </a:solidFill>
                <a:effectLst/>
                <a:uLnTx/>
                <a:uFillTx/>
                <a:latin typeface="Calibri"/>
                <a:ea typeface="+mn-ea"/>
                <a:cs typeface="+mn-cs"/>
              </a:rPr>
            </a:b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Give priority to those most in need</a:t>
            </a:r>
            <a:br>
              <a:rPr kumimoji="0" lang="en-US" sz="1800" b="0" i="0" u="none" strike="noStrike" kern="1200" cap="none" spc="0" normalizeH="0" baseline="0" noProof="0" dirty="0">
                <a:ln>
                  <a:noFill/>
                </a:ln>
                <a:solidFill>
                  <a:prstClr val="black"/>
                </a:solidFill>
                <a:effectLst/>
                <a:uLnTx/>
                <a:uFillTx/>
                <a:latin typeface="Calibri"/>
                <a:ea typeface="+mn-ea"/>
                <a:cs typeface="+mn-cs"/>
              </a:rPr>
            </a:b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0074" y="838200"/>
            <a:ext cx="2977025" cy="4493623"/>
          </a:xfrm>
          <a:prstGeom prst="rect">
            <a:avLst/>
          </a:prstGeom>
        </p:spPr>
      </p:pic>
      <p:sp>
        <p:nvSpPr>
          <p:cNvPr id="12" name="Rectangle 11"/>
          <p:cNvSpPr/>
          <p:nvPr/>
        </p:nvSpPr>
        <p:spPr>
          <a:xfrm>
            <a:off x="8543108" y="3196046"/>
            <a:ext cx="1795478" cy="2135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a:stretch>
            <a:fillRect/>
          </a:stretch>
        </p:blipFill>
        <p:spPr>
          <a:xfrm>
            <a:off x="7543162" y="3066506"/>
            <a:ext cx="3795370" cy="3791494"/>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1639777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Rule Additions</a:t>
            </a:r>
          </a:p>
        </p:txBody>
      </p:sp>
      <p:sp>
        <p:nvSpPr>
          <p:cNvPr id="3" name="Content Placeholder 2"/>
          <p:cNvSpPr>
            <a:spLocks noGrp="1"/>
          </p:cNvSpPr>
          <p:nvPr>
            <p:ph idx="1"/>
          </p:nvPr>
        </p:nvSpPr>
        <p:spPr/>
        <p:txBody>
          <a:bodyPr>
            <a:normAutofit lnSpcReduction="10000"/>
          </a:bodyPr>
          <a:lstStyle/>
          <a:p>
            <a:r>
              <a:rPr lang="en-US" sz="3000" b="1" dirty="0"/>
              <a:t>Invest in water, sewer, and broadband infrastructure</a:t>
            </a:r>
            <a:r>
              <a:rPr lang="en-US" sz="3000" dirty="0"/>
              <a:t>, making necessary investments to improve access to clean drinking water, to support vital wastewater and </a:t>
            </a:r>
            <a:r>
              <a:rPr lang="en-US" sz="3000" dirty="0" err="1"/>
              <a:t>stormwater</a:t>
            </a:r>
            <a:r>
              <a:rPr lang="en-US" sz="3000" dirty="0"/>
              <a:t> infrastructure, and to expand affordable access to broadband internet. </a:t>
            </a:r>
          </a:p>
          <a:p>
            <a:pPr lvl="1"/>
            <a:r>
              <a:rPr lang="en-US" sz="2600" dirty="0"/>
              <a:t>Recipients may fund </a:t>
            </a:r>
            <a:r>
              <a:rPr lang="en-US" sz="2600" i="1" u="sng" dirty="0"/>
              <a:t>a broad range</a:t>
            </a:r>
            <a:r>
              <a:rPr lang="en-US" sz="2600" dirty="0"/>
              <a:t> of water and sewer projects, including those eligible under the EPA’s Clean Water State Revolving Fund, EPA’s Drinking Water State Revolving Fund, and certain additional projects:</a:t>
            </a:r>
          </a:p>
          <a:p>
            <a:pPr marL="1190423" lvl="3" indent="-285750">
              <a:spcBef>
                <a:spcPts val="600"/>
              </a:spcBef>
              <a:buClr>
                <a:srgbClr val="002060"/>
              </a:buClr>
            </a:pPr>
            <a:r>
              <a:rPr lang="en-US" sz="1700" dirty="0"/>
              <a:t>Broader set of lead remediation projects, including faucets, fixtures, and internal plumbing in schools and childcare facilities </a:t>
            </a:r>
          </a:p>
          <a:p>
            <a:pPr marL="1190423" lvl="3" indent="-285750">
              <a:spcBef>
                <a:spcPts val="600"/>
              </a:spcBef>
              <a:buClr>
                <a:srgbClr val="002060"/>
              </a:buClr>
            </a:pPr>
            <a:r>
              <a:rPr lang="en-US" sz="1700" dirty="0"/>
              <a:t>Additional types of </a:t>
            </a:r>
            <a:r>
              <a:rPr lang="en-US" sz="1700" dirty="0" err="1"/>
              <a:t>stormwater</a:t>
            </a:r>
            <a:r>
              <a:rPr lang="en-US" sz="1700" dirty="0"/>
              <a:t> infrastructure, such as culverts</a:t>
            </a:r>
          </a:p>
          <a:p>
            <a:pPr marL="1190423" lvl="3" indent="-285750">
              <a:spcBef>
                <a:spcPts val="600"/>
              </a:spcBef>
              <a:buClr>
                <a:srgbClr val="002060"/>
              </a:buClr>
            </a:pPr>
            <a:r>
              <a:rPr lang="en-US" sz="1700" dirty="0"/>
              <a:t>Residential wells</a:t>
            </a:r>
          </a:p>
          <a:p>
            <a:pPr marL="1190423" lvl="3" indent="-285750">
              <a:spcBef>
                <a:spcPts val="600"/>
              </a:spcBef>
              <a:buClr>
                <a:srgbClr val="002060"/>
              </a:buClr>
            </a:pPr>
            <a:r>
              <a:rPr lang="en-US" sz="1700" dirty="0"/>
              <a:t>Certain dam and reservoir rehabilitation </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433296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 Water/Sewer</a:t>
            </a:r>
          </a:p>
        </p:txBody>
      </p:sp>
      <p:pic>
        <p:nvPicPr>
          <p:cNvPr id="5" name="Picture 4"/>
          <p:cNvPicPr>
            <a:picLocks noChangeAspect="1"/>
          </p:cNvPicPr>
          <p:nvPr/>
        </p:nvPicPr>
        <p:blipFill>
          <a:blip r:embed="rId2"/>
          <a:stretch>
            <a:fillRect/>
          </a:stretch>
        </p:blipFill>
        <p:spPr>
          <a:xfrm>
            <a:off x="6975567" y="1187088"/>
            <a:ext cx="3280905" cy="4247061"/>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3"/>
          <a:stretch>
            <a:fillRect/>
          </a:stretch>
        </p:blipFill>
        <p:spPr>
          <a:xfrm>
            <a:off x="1648909" y="1187088"/>
            <a:ext cx="3236600" cy="4247061"/>
          </a:xfrm>
          <a:prstGeom prst="rect">
            <a:avLst/>
          </a:prstGeom>
          <a:effectLst>
            <a:outerShdw blurRad="63500" sx="102000" sy="102000" algn="ctr" rotWithShape="0">
              <a:prstClr val="black">
                <a:alpha val="40000"/>
              </a:prstClr>
            </a:outerShdw>
          </a:effectLst>
        </p:spPr>
      </p:pic>
      <p:sp>
        <p:nvSpPr>
          <p:cNvPr id="7" name="TextBox 6"/>
          <p:cNvSpPr txBox="1"/>
          <p:nvPr/>
        </p:nvSpPr>
        <p:spPr>
          <a:xfrm>
            <a:off x="872741" y="5865223"/>
            <a:ext cx="5003074" cy="369332"/>
          </a:xfrm>
          <a:prstGeom prst="rect">
            <a:avLst/>
          </a:prstGeom>
          <a:noFill/>
        </p:spPr>
        <p:txBody>
          <a:bodyPr wrap="square" rtlCol="0">
            <a:spAutoFit/>
          </a:bodyPr>
          <a:lstStyle/>
          <a:p>
            <a:pPr algn="ctr"/>
            <a:r>
              <a:rPr lang="en-US" u="sng">
                <a:hlinkClick r:id="rId4"/>
              </a:rPr>
              <a:t>CWSRF List of State Contacts</a:t>
            </a:r>
            <a:endParaRPr lang="en-US"/>
          </a:p>
        </p:txBody>
      </p:sp>
      <p:sp>
        <p:nvSpPr>
          <p:cNvPr id="8" name="TextBox 7"/>
          <p:cNvSpPr txBox="1"/>
          <p:nvPr/>
        </p:nvSpPr>
        <p:spPr>
          <a:xfrm>
            <a:off x="6975567" y="5865223"/>
            <a:ext cx="3474720" cy="369332"/>
          </a:xfrm>
          <a:prstGeom prst="rect">
            <a:avLst/>
          </a:prstGeom>
          <a:noFill/>
        </p:spPr>
        <p:txBody>
          <a:bodyPr wrap="square" rtlCol="0">
            <a:spAutoFit/>
          </a:bodyPr>
          <a:lstStyle/>
          <a:p>
            <a:pPr algn="ctr"/>
            <a:r>
              <a:rPr lang="en-US" u="sng" dirty="0">
                <a:hlinkClick r:id="rId5"/>
              </a:rPr>
              <a:t>DWSRF List of State Contacts</a:t>
            </a:r>
            <a:endParaRPr lang="en-US" dirty="0"/>
          </a:p>
        </p:txBody>
      </p:sp>
    </p:spTree>
    <p:extLst>
      <p:ext uri="{BB962C8B-B14F-4D97-AF65-F5344CB8AC3E}">
        <p14:creationId xmlns:p14="http://schemas.microsoft.com/office/powerpoint/2010/main" val="1435278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 Broadband</a:t>
            </a:r>
          </a:p>
        </p:txBody>
      </p:sp>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36</a:t>
            </a:fld>
            <a:endParaRPr lang="en-US" dirty="0">
              <a:solidFill>
                <a:prstClr val="black"/>
              </a:solidFill>
            </a:endParaRPr>
          </a:p>
        </p:txBody>
      </p:sp>
      <p:graphicFrame>
        <p:nvGraphicFramePr>
          <p:cNvPr id="5" name="Table 4"/>
          <p:cNvGraphicFramePr>
            <a:graphicFrameLocks noGrp="1"/>
          </p:cNvGraphicFramePr>
          <p:nvPr>
            <p:extLst/>
          </p:nvPr>
        </p:nvGraphicFramePr>
        <p:xfrm>
          <a:off x="296092" y="2245723"/>
          <a:ext cx="3877236" cy="2899954"/>
        </p:xfrm>
        <a:graphic>
          <a:graphicData uri="http://schemas.openxmlformats.org/drawingml/2006/table">
            <a:tbl>
              <a:tblPr>
                <a:tableStyleId>{69012ECD-51FC-41F1-AA8D-1B2483CD663E}</a:tableStyleId>
              </a:tblPr>
              <a:tblGrid>
                <a:gridCol w="3877236">
                  <a:extLst>
                    <a:ext uri="{9D8B030D-6E8A-4147-A177-3AD203B41FA5}">
                      <a16:colId xmlns:a16="http://schemas.microsoft.com/office/drawing/2014/main" val="3902491901"/>
                    </a:ext>
                  </a:extLst>
                </a:gridCol>
              </a:tblGrid>
              <a:tr h="1193239">
                <a:tc>
                  <a:txBody>
                    <a:bodyPr/>
                    <a:lstStyle/>
                    <a:p>
                      <a:pPr algn="ctr" fontAlgn="b"/>
                      <a:r>
                        <a:rPr lang="en-US" sz="2800" b="1" u="none" strike="noStrike" dirty="0">
                          <a:solidFill>
                            <a:schemeClr val="tx1"/>
                          </a:solidFill>
                          <a:effectLst/>
                        </a:rPr>
                        <a:t>Broadband</a:t>
                      </a:r>
                    </a:p>
                    <a:p>
                      <a:pPr algn="ctr" fontAlgn="b"/>
                      <a:endParaRPr lang="en-US" sz="2800" b="1" u="none" strike="noStrike" dirty="0">
                        <a:solidFill>
                          <a:schemeClr val="tx1"/>
                        </a:solidFill>
                        <a:effectLs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948758437"/>
                  </a:ext>
                </a:extLst>
              </a:tr>
              <a:tr h="732754">
                <a:tc>
                  <a:txBody>
                    <a:bodyPr/>
                    <a:lstStyle/>
                    <a:p>
                      <a:pPr algn="ctr" fontAlgn="b"/>
                      <a:r>
                        <a:rPr lang="en-US" sz="1600" b="0" i="0" u="none" strike="noStrike" dirty="0">
                          <a:solidFill>
                            <a:srgbClr val="000000"/>
                          </a:solidFill>
                          <a:effectLst/>
                          <a:latin typeface="ArialMT" charset="0"/>
                        </a:rPr>
                        <a:t>Broadband: “Last Mile” projects </a:t>
                      </a:r>
                    </a:p>
                    <a:p>
                      <a:pPr algn="ctr" fontAlgn="b"/>
                      <a:endParaRPr lang="en-US" sz="1600" b="0" i="0" u="none" strike="noStrike" dirty="0">
                        <a:solidFill>
                          <a:srgbClr val="000000"/>
                        </a:solidFill>
                        <a:effectLst/>
                        <a:latin typeface="ArialMT"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3553194"/>
                  </a:ext>
                </a:extLst>
              </a:tr>
              <a:tr h="973961">
                <a:tc>
                  <a:txBody>
                    <a:bodyPr/>
                    <a:lstStyle/>
                    <a:p>
                      <a:pPr algn="ctr" fontAlgn="b"/>
                      <a:r>
                        <a:rPr lang="en-US" sz="1600" b="0" i="0" u="none" strike="noStrike" dirty="0">
                          <a:solidFill>
                            <a:srgbClr val="000000"/>
                          </a:solidFill>
                          <a:effectLst/>
                          <a:latin typeface="ArialMT" charset="0"/>
                        </a:rPr>
                        <a:t>Broadband: Other projects </a:t>
                      </a:r>
                    </a:p>
                    <a:p>
                      <a:pPr algn="ctr" fontAlgn="b"/>
                      <a:endParaRPr lang="en-US" sz="1600" b="0" i="0" u="none" strike="noStrike" dirty="0">
                        <a:solidFill>
                          <a:srgbClr val="000000"/>
                        </a:solidFill>
                        <a:effectLst/>
                        <a:latin typeface="ArialMT"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5978189"/>
                  </a:ext>
                </a:extLst>
              </a:tr>
            </a:tbl>
          </a:graphicData>
        </a:graphic>
      </p:graphicFrame>
      <p:sp>
        <p:nvSpPr>
          <p:cNvPr id="6" name="Content Placeholder 5"/>
          <p:cNvSpPr>
            <a:spLocks noGrp="1"/>
          </p:cNvSpPr>
          <p:nvPr>
            <p:ph idx="1"/>
          </p:nvPr>
        </p:nvSpPr>
        <p:spPr>
          <a:xfrm>
            <a:off x="4754880" y="1345474"/>
            <a:ext cx="6858000" cy="504226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63500" sx="102000" sy="102000" algn="ctr" rotWithShape="0">
              <a:prstClr val="black">
                <a:alpha val="40000"/>
              </a:prstClr>
            </a:outerShdw>
          </a:effectLst>
        </p:spPr>
        <p:txBody>
          <a:bodyPr>
            <a:normAutofit/>
          </a:bodyPr>
          <a:lstStyle/>
          <a:p>
            <a:pPr marL="342900" indent="-342900">
              <a:buFont typeface="Arial" charset="0"/>
              <a:buChar char="•"/>
            </a:pPr>
            <a:endParaRPr lang="en-US" sz="1800" dirty="0"/>
          </a:p>
          <a:p>
            <a:pPr marL="342900" indent="-342900">
              <a:buFont typeface="Arial" charset="0"/>
              <a:buChar char="•"/>
            </a:pPr>
            <a:r>
              <a:rPr lang="en-US" sz="1800" dirty="0"/>
              <a:t>Build broadband infrastructure with modern technologies in mind, specifically projects that deliver services offering:</a:t>
            </a:r>
          </a:p>
          <a:p>
            <a:pPr marL="800111" lvl="1" indent="-342900">
              <a:buFont typeface="Arial" charset="0"/>
              <a:buChar char="•"/>
            </a:pPr>
            <a:r>
              <a:rPr lang="en-US" sz="1800" dirty="0"/>
              <a:t>Reliable 100 Mbps download and 100 Mbps upload speeds, unless impracticable due to topography, geography, or financial cost. </a:t>
            </a:r>
            <a:br>
              <a:rPr lang="en-US" sz="1800" dirty="0"/>
            </a:br>
            <a:endParaRPr lang="en-US" sz="1800" dirty="0"/>
          </a:p>
          <a:p>
            <a:pPr marL="342911" lvl="0" indent="-342900">
              <a:spcBef>
                <a:spcPts val="0"/>
              </a:spcBef>
              <a:buClrTx/>
              <a:buSzTx/>
              <a:buFont typeface="Arial" charset="0"/>
              <a:buChar char="•"/>
              <a:defRPr/>
            </a:pPr>
            <a:r>
              <a:rPr lang="en-US" sz="1800" dirty="0"/>
              <a:t>Assisting underserved households and businesses:</a:t>
            </a:r>
          </a:p>
          <a:p>
            <a:pPr marL="628661" lvl="1" indent="-342900">
              <a:spcBef>
                <a:spcPts val="0"/>
              </a:spcBef>
              <a:buClrTx/>
              <a:buSzTx/>
              <a:buFont typeface="Arial" charset="0"/>
              <a:buChar char="•"/>
              <a:defRPr/>
            </a:pPr>
            <a:r>
              <a:rPr lang="en-US" sz="2000" dirty="0"/>
              <a:t>Meet household/business needs, such as:</a:t>
            </a:r>
          </a:p>
          <a:p>
            <a:pPr marL="1028711" lvl="2" indent="-342900">
              <a:spcBef>
                <a:spcPts val="0"/>
              </a:spcBef>
              <a:buClrTx/>
              <a:buSzTx/>
              <a:buFont typeface="Arial" charset="0"/>
              <a:buChar char="•"/>
              <a:defRPr/>
            </a:pPr>
            <a:r>
              <a:rPr lang="en-US" sz="1600" dirty="0"/>
              <a:t>Ability to work from home, receive education online, use health applications online etc. </a:t>
            </a:r>
            <a:br>
              <a:rPr lang="en-US" sz="1600" dirty="0"/>
            </a:br>
            <a:endParaRPr lang="en-US" sz="1600" dirty="0"/>
          </a:p>
          <a:p>
            <a:pPr marL="342911" indent="-342900">
              <a:spcBef>
                <a:spcPts val="0"/>
              </a:spcBef>
              <a:buClrTx/>
              <a:buSzTx/>
              <a:buFont typeface="Arial" charset="0"/>
              <a:buChar char="•"/>
              <a:defRPr/>
            </a:pPr>
            <a:r>
              <a:rPr lang="en-US" sz="1800" dirty="0"/>
              <a:t>Treasury interprets “businesses” in the context of Broadband Infrastructure broadly to include: </a:t>
            </a:r>
          </a:p>
          <a:p>
            <a:pPr marL="628661" lvl="1" indent="-342900">
              <a:spcBef>
                <a:spcPts val="0"/>
              </a:spcBef>
              <a:buClrTx/>
              <a:buSzTx/>
              <a:buFont typeface="Arial" charset="0"/>
              <a:buChar char="•"/>
              <a:defRPr/>
            </a:pPr>
            <a:r>
              <a:rPr lang="en-US" sz="1600" dirty="0"/>
              <a:t>Non-residential users of broadband, including private businesses and institutions that serve the public, such as schools, libraries, healthcare facilities, and public safety organizations.</a:t>
            </a:r>
          </a:p>
          <a:p>
            <a:endParaRPr lang="en-US" dirty="0"/>
          </a:p>
        </p:txBody>
      </p:sp>
    </p:spTree>
    <p:extLst>
      <p:ext uri="{BB962C8B-B14F-4D97-AF65-F5344CB8AC3E}">
        <p14:creationId xmlns:p14="http://schemas.microsoft.com/office/powerpoint/2010/main" val="1070740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Rule Additions</a:t>
            </a:r>
          </a:p>
        </p:txBody>
      </p:sp>
      <p:sp>
        <p:nvSpPr>
          <p:cNvPr id="3" name="Content Placeholder 2"/>
          <p:cNvSpPr>
            <a:spLocks noGrp="1"/>
          </p:cNvSpPr>
          <p:nvPr>
            <p:ph idx="1"/>
          </p:nvPr>
        </p:nvSpPr>
        <p:spPr/>
        <p:txBody>
          <a:bodyPr>
            <a:normAutofit fontScale="92500" lnSpcReduction="10000"/>
          </a:bodyPr>
          <a:lstStyle/>
          <a:p>
            <a:r>
              <a:rPr lang="en-US" sz="3000" b="1" dirty="0"/>
              <a:t>Invest in water, sewer, and broadband infrastructure</a:t>
            </a:r>
            <a:r>
              <a:rPr lang="en-US" sz="3000" dirty="0"/>
              <a:t>, making necessary investments to improve access to clean drinking water, to support vital wastewater and </a:t>
            </a:r>
            <a:r>
              <a:rPr lang="en-US" sz="3000" dirty="0" err="1"/>
              <a:t>stormwater</a:t>
            </a:r>
            <a:r>
              <a:rPr lang="en-US" sz="3000" dirty="0"/>
              <a:t> infrastructure, and to expand affordable access to broadband internet. </a:t>
            </a:r>
          </a:p>
          <a:p>
            <a:pPr lvl="1"/>
            <a:endParaRPr lang="en-US" sz="2600" dirty="0"/>
          </a:p>
          <a:p>
            <a:pPr lvl="1"/>
            <a:r>
              <a:rPr lang="en-US" sz="2600" dirty="0"/>
              <a:t>Recipients may fund high-speed broadband infrastructure in areas of need that the recipient identifies, such as areas without access to adequate speeds, affordable options, or where connections are inconsistent or unreliable:</a:t>
            </a:r>
          </a:p>
          <a:p>
            <a:pPr marL="1149836" lvl="3" indent="-173736">
              <a:spcBef>
                <a:spcPts val="600"/>
              </a:spcBef>
              <a:buClr>
                <a:schemeClr val="tx2"/>
              </a:buClr>
            </a:pPr>
            <a:r>
              <a:rPr lang="en-US" dirty="0"/>
              <a:t>Under the IFR, recipients were required to invest in households and businesses without reliable wireline 25/3 Mbps </a:t>
            </a:r>
          </a:p>
          <a:p>
            <a:pPr marL="1149836" lvl="3" indent="-173736">
              <a:spcBef>
                <a:spcPts val="600"/>
              </a:spcBef>
              <a:buClr>
                <a:schemeClr val="tx2"/>
              </a:buClr>
            </a:pPr>
            <a:r>
              <a:rPr lang="en-US" dirty="0"/>
              <a:t>Final rule broadens flexibility by encouraging recipients to invest in locations without reliable wireline 100/20 Mbps but enables recipients to identify additional need for investment (e.g., affordability) </a:t>
            </a:r>
          </a:p>
          <a:p>
            <a:pPr marL="1149836" lvl="3" indent="-173736">
              <a:spcBef>
                <a:spcPts val="600"/>
              </a:spcBef>
              <a:buClr>
                <a:schemeClr val="tx2"/>
              </a:buClr>
            </a:pPr>
            <a:r>
              <a:rPr lang="en-US" dirty="0"/>
              <a:t>Final rule also adds an affordability requirement</a:t>
            </a:r>
          </a:p>
          <a:p>
            <a:pPr lvl="1"/>
            <a:endParaRPr lang="en-US" sz="2600"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8640639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Procurement Questions</a:t>
            </a:r>
          </a:p>
        </p:txBody>
      </p:sp>
      <p:sp>
        <p:nvSpPr>
          <p:cNvPr id="3" name="Content Placeholder 2"/>
          <p:cNvSpPr>
            <a:spLocks noGrp="1"/>
          </p:cNvSpPr>
          <p:nvPr>
            <p:ph idx="1"/>
          </p:nvPr>
        </p:nvSpPr>
        <p:spPr>
          <a:xfrm>
            <a:off x="609600" y="1097473"/>
            <a:ext cx="10972800" cy="5196454"/>
          </a:xfrm>
        </p:spPr>
        <p:txBody>
          <a:bodyPr>
            <a:normAutofit fontScale="47500" lnSpcReduction="20000"/>
          </a:bodyPr>
          <a:lstStyle/>
          <a:p>
            <a:r>
              <a:rPr lang="en-US" sz="7200" dirty="0">
                <a:latin typeface="+mn-lt"/>
              </a:rPr>
              <a:t>Recipients </a:t>
            </a:r>
            <a:r>
              <a:rPr lang="en-US" sz="7200" b="1" dirty="0">
                <a:latin typeface="+mn-lt"/>
              </a:rPr>
              <a:t>do not need approval </a:t>
            </a:r>
            <a:r>
              <a:rPr lang="en-US" sz="7200" dirty="0">
                <a:latin typeface="+mn-lt"/>
              </a:rPr>
              <a:t>from Treasury to determine whether an investment in a water, sewer, or broadband project is eligible under the SLFRF. </a:t>
            </a:r>
          </a:p>
          <a:p>
            <a:pPr lvl="1"/>
            <a:r>
              <a:rPr lang="en-US" sz="6800" dirty="0">
                <a:latin typeface="+mn-lt"/>
              </a:rPr>
              <a:t>Each recipient should review the IFR in order to make its own assessment of whether its intended project meets the eligibility criteria in the IFR. </a:t>
            </a:r>
            <a:br>
              <a:rPr lang="en-US" sz="6400" dirty="0">
                <a:latin typeface="+mn-lt"/>
              </a:rPr>
            </a:br>
            <a:endParaRPr lang="en-US" sz="6400" dirty="0">
              <a:latin typeface="+mn-lt"/>
            </a:endParaRPr>
          </a:p>
          <a:p>
            <a:r>
              <a:rPr lang="en-US" sz="7200" dirty="0">
                <a:latin typeface="+mn-lt"/>
              </a:rPr>
              <a:t>Major procurement considerations include </a:t>
            </a:r>
          </a:p>
          <a:p>
            <a:pPr lvl="1"/>
            <a:r>
              <a:rPr lang="en-US" sz="6400" b="1" dirty="0">
                <a:solidFill>
                  <a:srgbClr val="FF0000"/>
                </a:solidFill>
                <a:latin typeface="+mn-lt"/>
              </a:rPr>
              <a:t>Davis Bacon Requirements (and/or project labor agreements)</a:t>
            </a:r>
          </a:p>
          <a:p>
            <a:pPr lvl="1"/>
            <a:r>
              <a:rPr lang="en-US" sz="6400" b="1" dirty="0">
                <a:solidFill>
                  <a:srgbClr val="FF0000"/>
                </a:solidFill>
                <a:latin typeface="+mn-lt"/>
              </a:rPr>
              <a:t>Employees and contractors working on the project</a:t>
            </a:r>
          </a:p>
          <a:p>
            <a:pPr lvl="1"/>
            <a:r>
              <a:rPr lang="en-US" sz="6400" b="1" dirty="0">
                <a:solidFill>
                  <a:srgbClr val="FF0000"/>
                </a:solidFill>
                <a:latin typeface="+mn-lt"/>
              </a:rPr>
              <a:t>Technology minimum standards</a:t>
            </a:r>
          </a:p>
        </p:txBody>
      </p:sp>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5287038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554941"/>
            <a:ext cx="10972800" cy="1143000"/>
          </a:xfrm>
        </p:spPr>
        <p:txBody>
          <a:bodyPr>
            <a:noAutofit/>
          </a:bodyPr>
          <a:lstStyle/>
          <a:p>
            <a:r>
              <a:rPr lang="en-US" sz="4800" dirty="0"/>
              <a:t>Part 2: Compliance &amp; Reporting</a:t>
            </a:r>
            <a:br>
              <a:rPr lang="en-US" sz="4800" dirty="0"/>
            </a:br>
            <a:endParaRPr lang="en-US" sz="4800" dirty="0"/>
          </a:p>
        </p:txBody>
      </p:sp>
    </p:spTree>
    <p:extLst>
      <p:ext uri="{BB962C8B-B14F-4D97-AF65-F5344CB8AC3E}">
        <p14:creationId xmlns:p14="http://schemas.microsoft.com/office/powerpoint/2010/main" val="816122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GFOA ARPA Guiding Principles</a:t>
            </a:r>
          </a:p>
        </p:txBody>
      </p:sp>
      <p:sp>
        <p:nvSpPr>
          <p:cNvPr id="3" name="Content Placeholder 2"/>
          <p:cNvSpPr>
            <a:spLocks noGrp="1"/>
          </p:cNvSpPr>
          <p:nvPr>
            <p:ph idx="1"/>
          </p:nvPr>
        </p:nvSpPr>
        <p:spPr/>
        <p:txBody>
          <a:bodyPr>
            <a:normAutofit fontScale="85000" lnSpcReduction="10000"/>
          </a:bodyPr>
          <a:lstStyle/>
          <a:p>
            <a:r>
              <a:rPr lang="en-US" dirty="0"/>
              <a:t>Temporary Nature of ARPA Funds</a:t>
            </a:r>
          </a:p>
          <a:p>
            <a:endParaRPr lang="en-US" dirty="0"/>
          </a:p>
          <a:p>
            <a:pPr lvl="1"/>
            <a:r>
              <a:rPr lang="en-US" dirty="0"/>
              <a:t>Care should be taken to avoid creating new programs or add-ons to existing programs that require an ongoing financial commitment.</a:t>
            </a:r>
          </a:p>
          <a:p>
            <a:pPr marL="457200" lvl="1" indent="0">
              <a:buNone/>
            </a:pPr>
            <a:endParaRPr lang="en-US" dirty="0"/>
          </a:p>
          <a:p>
            <a:pPr lvl="1"/>
            <a:r>
              <a:rPr lang="en-US" dirty="0"/>
              <a:t>Use of ARPA funds to cover operating deficits caused by COVID-19 should be considered temporary and additional budget restraint may be necessary to achieve/maintain structural balance in future budgets.</a:t>
            </a:r>
          </a:p>
          <a:p>
            <a:pPr lvl="1"/>
            <a:endParaRPr lang="en-US" dirty="0"/>
          </a:p>
          <a:p>
            <a:pPr lvl="1"/>
            <a:r>
              <a:rPr lang="en-US" dirty="0"/>
              <a:t>Investment in critical infrastructure is particularly well suited use of ARPA funds because it is a non-recurring expenditure that can be targeted to strategically important long- term assets that provide benefits over many years. However, care should be taken to assess any on-going operating costs that may be associated with the project. </a:t>
            </a:r>
          </a:p>
          <a:p>
            <a:endParaRPr lang="en-US" dirty="0"/>
          </a:p>
        </p:txBody>
      </p:sp>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358616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Compliance and Reporting Guidance</a:t>
            </a:r>
          </a:p>
        </p:txBody>
      </p:sp>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40</a:t>
            </a:fld>
            <a:endParaRPr lang="en-US" dirty="0">
              <a:solidFill>
                <a:prstClr val="black"/>
              </a:solidFill>
            </a:endParaRPr>
          </a:p>
        </p:txBody>
      </p:sp>
      <p:pic>
        <p:nvPicPr>
          <p:cNvPr id="5"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2082" y="975752"/>
            <a:ext cx="4291722" cy="5177444"/>
          </a:xfrm>
          <a:effectLst>
            <a:outerShdw blurRad="63500" sx="102000" sy="102000" algn="ctr" rotWithShape="0">
              <a:prstClr val="black">
                <a:alpha val="40000"/>
              </a:prstClr>
            </a:outerShdw>
          </a:effectLst>
        </p:spPr>
      </p:pic>
      <p:pic>
        <p:nvPicPr>
          <p:cNvPr id="6"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958638"/>
            <a:ext cx="6542605" cy="574276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298067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Responsibilities</a:t>
            </a:r>
          </a:p>
        </p:txBody>
      </p:sp>
    </p:spTree>
    <p:extLst>
      <p:ext uri="{BB962C8B-B14F-4D97-AF65-F5344CB8AC3E}">
        <p14:creationId xmlns:p14="http://schemas.microsoft.com/office/powerpoint/2010/main" val="29566776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2192000" cy="897775"/>
          </a:xfrm>
        </p:spPr>
        <p:txBody>
          <a:bodyPr>
            <a:normAutofit fontScale="90000"/>
          </a:bodyPr>
          <a:lstStyle/>
          <a:p>
            <a:br>
              <a:rPr lang="en-US" sz="2800" dirty="0"/>
            </a:br>
            <a:r>
              <a:rPr lang="en-US" sz="4000" dirty="0"/>
              <a:t>Key Procurement Responsibilities #1:</a:t>
            </a:r>
            <a:br>
              <a:rPr lang="en-US" sz="2700" dirty="0"/>
            </a:br>
            <a:r>
              <a:rPr lang="en-US" sz="2800" dirty="0"/>
              <a:t> </a:t>
            </a:r>
          </a:p>
        </p:txBody>
      </p:sp>
      <p:sp>
        <p:nvSpPr>
          <p:cNvPr id="6" name="Content Placeholder 5"/>
          <p:cNvSpPr>
            <a:spLocks noGrp="1"/>
          </p:cNvSpPr>
          <p:nvPr>
            <p:ph sz="half" idx="1"/>
          </p:nvPr>
        </p:nvSpPr>
        <p:spPr>
          <a:xfrm>
            <a:off x="360218" y="1194954"/>
            <a:ext cx="5384800" cy="5358246"/>
          </a:xfrm>
          <a:solidFill>
            <a:schemeClr val="accent1">
              <a:lumMod val="20000"/>
              <a:lumOff val="80000"/>
            </a:schemeClr>
          </a:solidFill>
          <a:effectLst>
            <a:outerShdw blurRad="63500" sx="102000" sy="102000" algn="ctr" rotWithShape="0">
              <a:prstClr val="black">
                <a:alpha val="40000"/>
              </a:prstClr>
            </a:outerShdw>
          </a:effectLst>
        </p:spPr>
        <p:txBody>
          <a:bodyPr>
            <a:normAutofit fontScale="70000" lnSpcReduction="20000"/>
          </a:bodyPr>
          <a:lstStyle/>
          <a:p>
            <a:pPr marL="0" indent="0" algn="ctr">
              <a:buNone/>
            </a:pPr>
            <a:endParaRPr lang="en-US" b="1" u="sng" dirty="0"/>
          </a:p>
          <a:p>
            <a:pPr marL="0" indent="0" algn="ctr">
              <a:buNone/>
            </a:pPr>
            <a:r>
              <a:rPr lang="en-US" b="1" u="sng" dirty="0"/>
              <a:t>Treasury Resources</a:t>
            </a:r>
          </a:p>
          <a:p>
            <a:pPr marL="0" indent="0" algn="ctr">
              <a:buNone/>
            </a:pPr>
            <a:endParaRPr lang="en-US" u="sng" dirty="0"/>
          </a:p>
          <a:p>
            <a:pPr>
              <a:buFont typeface="Arial" charset="0"/>
              <a:buChar char="•"/>
            </a:pPr>
            <a:r>
              <a:rPr lang="en-US" dirty="0">
                <a:hlinkClick r:id="rId2"/>
              </a:rPr>
              <a:t>Treasury’s Main SLFRF Page</a:t>
            </a:r>
            <a:endParaRPr lang="en-US" dirty="0">
              <a:hlinkClick r:id="rId3"/>
            </a:endParaRPr>
          </a:p>
          <a:p>
            <a:pPr>
              <a:buFont typeface="Arial" charset="0"/>
              <a:buChar char="•"/>
            </a:pPr>
            <a:r>
              <a:rPr lang="en-US" dirty="0">
                <a:hlinkClick r:id="rId3"/>
              </a:rPr>
              <a:t>NEU Homepage</a:t>
            </a:r>
          </a:p>
          <a:p>
            <a:pPr>
              <a:buFont typeface="Arial" charset="0"/>
              <a:buChar char="•"/>
            </a:pPr>
            <a:r>
              <a:rPr lang="en-US" dirty="0">
                <a:hlinkClick r:id="rId3"/>
              </a:rPr>
              <a:t>Interim Final Rule</a:t>
            </a:r>
            <a:r>
              <a:rPr lang="en-US" dirty="0"/>
              <a:t> </a:t>
            </a:r>
          </a:p>
          <a:p>
            <a:pPr>
              <a:buFont typeface="Arial" charset="0"/>
              <a:buChar char="•"/>
            </a:pPr>
            <a:r>
              <a:rPr lang="en-US" dirty="0">
                <a:hlinkClick r:id="rId4"/>
              </a:rPr>
              <a:t>FAQs (Main)</a:t>
            </a:r>
            <a:endParaRPr lang="en-US" dirty="0"/>
          </a:p>
          <a:p>
            <a:pPr>
              <a:buFont typeface="Arial" charset="0"/>
              <a:buChar char="•"/>
            </a:pPr>
            <a:r>
              <a:rPr lang="en-US" dirty="0">
                <a:hlinkClick r:id="rId5"/>
              </a:rPr>
              <a:t>FAQs (on Distribution of Funds to NEUs)</a:t>
            </a:r>
            <a:endParaRPr lang="en-US" dirty="0"/>
          </a:p>
          <a:p>
            <a:pPr>
              <a:buFont typeface="Arial" charset="0"/>
              <a:buChar char="•"/>
            </a:pPr>
            <a:r>
              <a:rPr lang="en-US" dirty="0">
                <a:hlinkClick r:id="rId6"/>
              </a:rPr>
              <a:t>Non-entitlement Unit of Local Government Checklist for Requesting Initial Payment</a:t>
            </a:r>
            <a:endParaRPr lang="en-US" dirty="0"/>
          </a:p>
          <a:p>
            <a:pPr>
              <a:buFont typeface="Arial" charset="0"/>
              <a:buChar char="•"/>
            </a:pPr>
            <a:r>
              <a:rPr lang="en-US" dirty="0">
                <a:hlinkClick r:id="rId7"/>
              </a:rPr>
              <a:t>Award Terms and Conditions for Non-entitlement Units of Local Government</a:t>
            </a:r>
            <a:endParaRPr lang="en-US" dirty="0"/>
          </a:p>
          <a:p>
            <a:pPr>
              <a:buFont typeface="Arial" charset="0"/>
              <a:buChar char="•"/>
            </a:pPr>
            <a:r>
              <a:rPr lang="en-US" dirty="0">
                <a:hlinkClick r:id="rId8"/>
              </a:rPr>
              <a:t>Assurances of Compliance with Title VI of the Civil Rights Act of 1964</a:t>
            </a:r>
            <a:endParaRPr lang="en-US" dirty="0"/>
          </a:p>
          <a:p>
            <a:pPr>
              <a:buFont typeface="Arial" charset="0"/>
              <a:buChar char="•"/>
            </a:pPr>
            <a:r>
              <a:rPr lang="en-US" dirty="0">
                <a:hlinkClick r:id="rId9"/>
              </a:rPr>
              <a:t>Status of Payments to States for Distribution to Non-entitlement Units of Local Government</a:t>
            </a:r>
            <a:endParaRPr lang="en-US" dirty="0"/>
          </a:p>
          <a:p>
            <a:pPr>
              <a:buFont typeface="Arial" charset="0"/>
              <a:buChar char="•"/>
            </a:pPr>
            <a:r>
              <a:rPr lang="en-US" dirty="0">
                <a:hlinkClick r:id="rId10"/>
              </a:rPr>
              <a:t>Compliance and Reporting</a:t>
            </a:r>
            <a:endParaRPr lang="en-US" dirty="0"/>
          </a:p>
          <a:p>
            <a:pPr marL="0" indent="0">
              <a:buNone/>
            </a:pPr>
            <a:endParaRPr lang="en-US" u="sng" dirty="0"/>
          </a:p>
          <a:p>
            <a:pPr marL="0" indent="0">
              <a:buNone/>
            </a:pPr>
            <a:endParaRPr lang="en-US" u="sng" dirty="0"/>
          </a:p>
        </p:txBody>
      </p:sp>
      <p:sp>
        <p:nvSpPr>
          <p:cNvPr id="7" name="Content Placeholder 6"/>
          <p:cNvSpPr>
            <a:spLocks noGrp="1"/>
          </p:cNvSpPr>
          <p:nvPr>
            <p:ph sz="half" idx="2"/>
          </p:nvPr>
        </p:nvSpPr>
        <p:spPr>
          <a:xfrm>
            <a:off x="6654800" y="4149416"/>
            <a:ext cx="5384800" cy="2403784"/>
          </a:xfrm>
          <a:solidFill>
            <a:schemeClr val="accent1">
              <a:lumMod val="20000"/>
              <a:lumOff val="80000"/>
            </a:schemeClr>
          </a:solidFill>
          <a:effectLst>
            <a:outerShdw blurRad="63500" sx="102000" sy="102000" algn="ctr" rotWithShape="0">
              <a:prstClr val="black">
                <a:alpha val="40000"/>
              </a:prstClr>
            </a:outerShdw>
          </a:effectLst>
        </p:spPr>
        <p:txBody>
          <a:bodyPr>
            <a:normAutofit fontScale="70000" lnSpcReduction="20000"/>
          </a:bodyPr>
          <a:lstStyle/>
          <a:p>
            <a:pPr marL="0" indent="0" algn="ctr">
              <a:buNone/>
            </a:pPr>
            <a:endParaRPr lang="en-US" b="1" u="sng" dirty="0"/>
          </a:p>
          <a:p>
            <a:pPr marL="0" indent="0" algn="ctr">
              <a:buNone/>
            </a:pPr>
            <a:r>
              <a:rPr lang="en-US" b="1" u="sng" dirty="0"/>
              <a:t>GFOA Resources</a:t>
            </a:r>
          </a:p>
          <a:p>
            <a:pPr marL="0" indent="0" algn="ctr">
              <a:buNone/>
            </a:pPr>
            <a:endParaRPr lang="en-US" u="sng" dirty="0"/>
          </a:p>
          <a:p>
            <a:pPr>
              <a:buFont typeface="Arial" charset="0"/>
              <a:buChar char="•"/>
            </a:pPr>
            <a:r>
              <a:rPr lang="en-US" u="sng" dirty="0">
                <a:solidFill>
                  <a:srgbClr val="000000"/>
                </a:solidFill>
                <a:hlinkClick r:id="rId11"/>
              </a:rPr>
              <a:t>Coronavirus Response Resource Center</a:t>
            </a:r>
            <a:endParaRPr lang="en-US" dirty="0">
              <a:solidFill>
                <a:srgbClr val="000000"/>
              </a:solidFill>
            </a:endParaRPr>
          </a:p>
          <a:p>
            <a:pPr>
              <a:buFont typeface="Arial" charset="0"/>
              <a:buChar char="•"/>
            </a:pPr>
            <a:r>
              <a:rPr lang="en-US" u="sng" dirty="0">
                <a:solidFill>
                  <a:srgbClr val="000000"/>
                </a:solidFill>
                <a:hlinkClick r:id="rId12"/>
              </a:rPr>
              <a:t>Analysis of the American Rescue Plan</a:t>
            </a:r>
            <a:endParaRPr lang="en-US" dirty="0">
              <a:solidFill>
                <a:srgbClr val="000000"/>
              </a:solidFill>
            </a:endParaRPr>
          </a:p>
          <a:p>
            <a:pPr>
              <a:buFont typeface="Arial" charset="0"/>
              <a:buChar char="•"/>
            </a:pPr>
            <a:r>
              <a:rPr lang="en-US" u="sng" dirty="0">
                <a:solidFill>
                  <a:srgbClr val="000000"/>
                </a:solidFill>
                <a:hlinkClick r:id="rId13"/>
              </a:rPr>
              <a:t>ARPA Revenue Replacement Calculator</a:t>
            </a:r>
            <a:endParaRPr lang="en-US" dirty="0">
              <a:solidFill>
                <a:srgbClr val="000000"/>
              </a:solidFill>
            </a:endParaRPr>
          </a:p>
          <a:p>
            <a:pPr>
              <a:buFont typeface="Arial" charset="0"/>
              <a:buChar char="•"/>
            </a:pPr>
            <a:r>
              <a:rPr lang="en-US" u="sng" dirty="0">
                <a:solidFill>
                  <a:srgbClr val="000000"/>
                </a:solidFill>
                <a:hlinkClick r:id="rId14"/>
              </a:rPr>
              <a:t>GFOA Guiding Principles</a:t>
            </a:r>
            <a:endParaRPr lang="en-US" dirty="0">
              <a:solidFill>
                <a:srgbClr val="000000"/>
              </a:solidFill>
            </a:endParaRPr>
          </a:p>
          <a:p>
            <a:pPr marL="0" indent="0">
              <a:buNone/>
            </a:pPr>
            <a:endParaRPr lang="en-US" u="sng" dirty="0"/>
          </a:p>
        </p:txBody>
      </p:sp>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42</a:t>
            </a:fld>
            <a:endParaRPr lang="en-US" dirty="0">
              <a:solidFill>
                <a:prstClr val="black"/>
              </a:solidFill>
            </a:endParaRPr>
          </a:p>
        </p:txBody>
      </p:sp>
      <p:pic>
        <p:nvPicPr>
          <p:cNvPr id="9" name="Picture 8"/>
          <p:cNvPicPr>
            <a:picLocks noChangeAspect="1"/>
          </p:cNvPicPr>
          <p:nvPr/>
        </p:nvPicPr>
        <p:blipFill rotWithShape="1">
          <a:blip r:embed="rId15" cstate="print">
            <a:extLst>
              <a:ext uri="{28A0092B-C50C-407E-A947-70E740481C1C}">
                <a14:useLocalDpi xmlns:a14="http://schemas.microsoft.com/office/drawing/2010/main" val="0"/>
              </a:ext>
            </a:extLst>
          </a:blip>
          <a:srcRect b="5461"/>
          <a:stretch/>
        </p:blipFill>
        <p:spPr>
          <a:xfrm>
            <a:off x="7737347" y="1037081"/>
            <a:ext cx="3219705" cy="3045834"/>
          </a:xfrm>
          <a:prstGeom prst="rect">
            <a:avLst/>
          </a:prstGeom>
        </p:spPr>
      </p:pic>
    </p:spTree>
    <p:extLst>
      <p:ext uri="{BB962C8B-B14F-4D97-AF65-F5344CB8AC3E}">
        <p14:creationId xmlns:p14="http://schemas.microsoft.com/office/powerpoint/2010/main" val="928381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3600" dirty="0"/>
            </a:br>
            <a:r>
              <a:rPr lang="en-US" sz="3600" dirty="0"/>
              <a:t>Key Procurement Responsibilities #2: </a:t>
            </a:r>
            <a:br>
              <a:rPr lang="en-US" sz="3600" dirty="0"/>
            </a:br>
            <a:endParaRPr lang="en-US" sz="3600" dirty="0"/>
          </a:p>
        </p:txBody>
      </p:sp>
      <p:graphicFrame>
        <p:nvGraphicFramePr>
          <p:cNvPr id="5" name="Content Placeholder 4"/>
          <p:cNvGraphicFramePr>
            <a:graphicFrameLocks/>
          </p:cNvGraphicFramePr>
          <p:nvPr>
            <p:extLst>
              <p:ext uri="{D42A27DB-BD31-4B8C-83A1-F6EECF244321}">
                <p14:modId xmlns:p14="http://schemas.microsoft.com/office/powerpoint/2010/main" val="2895352573"/>
              </p:ext>
            </p:extLst>
          </p:nvPr>
        </p:nvGraphicFramePr>
        <p:xfrm>
          <a:off x="1084217" y="1256214"/>
          <a:ext cx="10384971" cy="4971165"/>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10384971">
                  <a:extLst>
                    <a:ext uri="{9D8B030D-6E8A-4147-A177-3AD203B41FA5}">
                      <a16:colId xmlns:a16="http://schemas.microsoft.com/office/drawing/2014/main" val="20001"/>
                    </a:ext>
                  </a:extLst>
                </a:gridCol>
              </a:tblGrid>
              <a:tr h="830918">
                <a:tc>
                  <a:txBody>
                    <a:bodyPr/>
                    <a:lstStyle/>
                    <a:p>
                      <a:pPr algn="ctr"/>
                      <a:r>
                        <a:rPr kumimoji="0" lang="en-US" sz="2800" b="0" i="0" u="none" strike="noStrike" kern="1200" cap="none" spc="0" normalizeH="0" baseline="0" noProof="0" dirty="0">
                          <a:ln>
                            <a:noFill/>
                          </a:ln>
                          <a:solidFill>
                            <a:prstClr val="white"/>
                          </a:solidFill>
                          <a:effectLst/>
                          <a:uLnTx/>
                          <a:uFillTx/>
                          <a:latin typeface="Helvetica" pitchFamily="34" charset="0"/>
                          <a:ea typeface="+mj-ea"/>
                          <a:cs typeface="+mj-cs"/>
                        </a:rPr>
                        <a:t>Know your Uniform Guidance, including 2CFR200 and compliance supplements</a:t>
                      </a:r>
                      <a:endParaRPr lang="en-US" sz="2400" dirty="0"/>
                    </a:p>
                  </a:txBody>
                  <a:tcPr marL="110728" marR="110728"/>
                </a:tc>
                <a:extLst>
                  <a:ext uri="{0D108BD9-81ED-4DB2-BD59-A6C34878D82A}">
                    <a16:rowId xmlns:a16="http://schemas.microsoft.com/office/drawing/2014/main" val="10000"/>
                  </a:ext>
                </a:extLst>
              </a:tr>
              <a:tr h="4026285">
                <a:tc>
                  <a:txBody>
                    <a:bodyPr/>
                    <a:lstStyle/>
                    <a:p>
                      <a:pPr marL="342900" indent="-342900">
                        <a:buFont typeface="Arial" panose="020B0604020202020204" pitchFamily="34" charset="0"/>
                        <a:buChar char="•"/>
                      </a:pPr>
                      <a:r>
                        <a:rPr lang="en-US" sz="2800" dirty="0"/>
                        <a:t>Properly documented policies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Understand key waiver thresholds including sole source and micro purchases,</a:t>
                      </a:r>
                      <a:r>
                        <a:rPr lang="en-US" sz="2800" baseline="0" dirty="0"/>
                        <a:t> </a:t>
                      </a:r>
                      <a:r>
                        <a:rPr lang="en-US" sz="2800" dirty="0"/>
                        <a:t>otherwise purchases must conform, including competitive requirements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solidFill>
                            <a:srgbClr val="FF0000"/>
                          </a:solidFill>
                        </a:rPr>
                        <a:t>Treasury</a:t>
                      </a:r>
                      <a:r>
                        <a:rPr lang="en-US" sz="2800" baseline="0" dirty="0">
                          <a:solidFill>
                            <a:srgbClr val="FF0000"/>
                          </a:solidFill>
                        </a:rPr>
                        <a:t> has NOT issued any uniform guidance waivers for expenditures in any category.</a:t>
                      </a:r>
                      <a:endParaRPr lang="en-US" sz="2800" dirty="0">
                        <a:solidFill>
                          <a:srgbClr val="FF0000"/>
                        </a:solidFill>
                      </a:endParaRPr>
                    </a:p>
                    <a:p>
                      <a:pPr marL="342900" marR="0" indent="-342900" algn="ctr" defTabSz="91442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1" i="0" u="sng" dirty="0">
                        <a:solidFill>
                          <a:schemeClr val="tx1"/>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461317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3600" dirty="0"/>
            </a:br>
            <a:r>
              <a:rPr lang="en-US" sz="3600" dirty="0"/>
              <a:t>Key Procurement Responsibilities #3:</a:t>
            </a:r>
            <a:br>
              <a:rPr lang="en-US" sz="3600" dirty="0"/>
            </a:br>
            <a:endParaRPr lang="en-US" sz="3600" dirty="0"/>
          </a:p>
        </p:txBody>
      </p:sp>
      <p:graphicFrame>
        <p:nvGraphicFramePr>
          <p:cNvPr id="5" name="Content Placeholder 4"/>
          <p:cNvGraphicFramePr>
            <a:graphicFrameLocks/>
          </p:cNvGraphicFramePr>
          <p:nvPr>
            <p:extLst/>
          </p:nvPr>
        </p:nvGraphicFramePr>
        <p:xfrm>
          <a:off x="1097280" y="1360716"/>
          <a:ext cx="10633165" cy="5079398"/>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10633165">
                  <a:extLst>
                    <a:ext uri="{9D8B030D-6E8A-4147-A177-3AD203B41FA5}">
                      <a16:colId xmlns:a16="http://schemas.microsoft.com/office/drawing/2014/main" val="20001"/>
                    </a:ext>
                  </a:extLst>
                </a:gridCol>
              </a:tblGrid>
              <a:tr h="692206">
                <a:tc>
                  <a:txBody>
                    <a:bodyPr/>
                    <a:lstStyle/>
                    <a:p>
                      <a:pPr algn="ctr"/>
                      <a:endParaRPr lang="en-US" sz="2000" b="0" i="0" dirty="0"/>
                    </a:p>
                    <a:p>
                      <a:pPr algn="ctr"/>
                      <a:r>
                        <a:rPr lang="en-US" sz="2800" b="0" i="0" dirty="0"/>
                        <a:t>Know your Single Audit Eligibility and monitor SEFA activity </a:t>
                      </a:r>
                      <a:br>
                        <a:rPr lang="en-US" sz="2800" b="0" i="0" dirty="0"/>
                      </a:br>
                      <a:endParaRPr lang="en-US" sz="2400" b="0" i="0" dirty="0"/>
                    </a:p>
                  </a:txBody>
                  <a:tcPr marL="110728" marR="110728"/>
                </a:tc>
                <a:extLst>
                  <a:ext uri="{0D108BD9-81ED-4DB2-BD59-A6C34878D82A}">
                    <a16:rowId xmlns:a16="http://schemas.microsoft.com/office/drawing/2014/main" val="10000"/>
                  </a:ext>
                </a:extLst>
              </a:tr>
              <a:tr h="3890678">
                <a:tc>
                  <a:txBody>
                    <a:bodyPr/>
                    <a:lstStyle/>
                    <a:p>
                      <a:pPr marL="342900" indent="-3429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The Uniform Guidance requires non-Federal entities that expend $750,000 or more a year in Federal awards to have an audit conducted in accordance with the Uniform Guidance. </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Talk with your auditor early about SEFA reporting requirements and how to report those expenditures</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GFOA Advanced Accounting Academy</a:t>
                      </a:r>
                    </a:p>
                    <a:p>
                      <a:pPr marL="342900" marR="0" indent="-342900" algn="ctr" defTabSz="91442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1" i="0" u="sng" dirty="0">
                        <a:solidFill>
                          <a:schemeClr val="tx1"/>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460677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3600" dirty="0"/>
            </a:br>
            <a:r>
              <a:rPr lang="en-US" sz="3600" dirty="0"/>
              <a:t>Key Procurement Responsibilities #4:</a:t>
            </a:r>
            <a:br>
              <a:rPr lang="en-US" sz="3600" dirty="0"/>
            </a:br>
            <a:endParaRPr lang="en-US" sz="3600" dirty="0"/>
          </a:p>
        </p:txBody>
      </p:sp>
      <p:graphicFrame>
        <p:nvGraphicFramePr>
          <p:cNvPr id="5" name="Content Placeholder 4"/>
          <p:cNvGraphicFramePr>
            <a:graphicFrameLocks/>
          </p:cNvGraphicFramePr>
          <p:nvPr>
            <p:extLst/>
          </p:nvPr>
        </p:nvGraphicFramePr>
        <p:xfrm>
          <a:off x="779417" y="1293223"/>
          <a:ext cx="10633165" cy="4970292"/>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10633165">
                  <a:extLst>
                    <a:ext uri="{9D8B030D-6E8A-4147-A177-3AD203B41FA5}">
                      <a16:colId xmlns:a16="http://schemas.microsoft.com/office/drawing/2014/main" val="20001"/>
                    </a:ext>
                  </a:extLst>
                </a:gridCol>
              </a:tblGrid>
              <a:tr h="642132">
                <a:tc>
                  <a:txBody>
                    <a:bodyPr/>
                    <a:lstStyle/>
                    <a:p>
                      <a:pPr algn="ctr"/>
                      <a:r>
                        <a:rPr lang="en-US" sz="2800" b="0" dirty="0"/>
                        <a:t>Sub-recipient Monitoring</a:t>
                      </a:r>
                      <a:endParaRPr lang="en-US" sz="2400" b="0" i="0" dirty="0"/>
                    </a:p>
                  </a:txBody>
                  <a:tcPr marL="110728" marR="110728"/>
                </a:tc>
                <a:extLst>
                  <a:ext uri="{0D108BD9-81ED-4DB2-BD59-A6C34878D82A}">
                    <a16:rowId xmlns:a16="http://schemas.microsoft.com/office/drawing/2014/main" val="10000"/>
                  </a:ext>
                </a:extLst>
              </a:tr>
              <a:tr h="3890678">
                <a:tc>
                  <a:txBody>
                    <a:bodyPr/>
                    <a:lstStyle/>
                    <a:p>
                      <a:pPr marL="342900" lvl="0" indent="-342900">
                        <a:buFont typeface="Arial" panose="020B0604020202020204" pitchFamily="34" charset="0"/>
                        <a:buChar char="•"/>
                      </a:pPr>
                      <a:r>
                        <a:rPr lang="en-US" sz="2000" b="1" dirty="0"/>
                        <a:t>Recipients</a:t>
                      </a:r>
                      <a:r>
                        <a:rPr lang="en-US" sz="2000" dirty="0"/>
                        <a:t>: Eligible entities identified in sections 602 and 603 that received a CSLFRF award:</a:t>
                      </a:r>
                    </a:p>
                    <a:p>
                      <a:pPr marL="800100" lvl="1" indent="-342900">
                        <a:buFont typeface="Arial" panose="020B0604020202020204" pitchFamily="34" charset="0"/>
                        <a:buChar char="•"/>
                      </a:pPr>
                      <a:r>
                        <a:rPr lang="en-US" sz="1800" dirty="0"/>
                        <a:t>States and the District of Columbia, Territories, Tribal governments, Counties, Metropolitan cities, Non-entitlement units, or smaller local governments. </a:t>
                      </a:r>
                      <a:br>
                        <a:rPr lang="en-US" sz="1800" dirty="0"/>
                      </a:br>
                      <a:endParaRPr lang="en-US" sz="1800" dirty="0"/>
                    </a:p>
                    <a:p>
                      <a:pPr marL="342900" indent="-342900">
                        <a:buFont typeface="Arial" panose="020B0604020202020204" pitchFamily="34" charset="0"/>
                        <a:buChar char="•"/>
                      </a:pPr>
                      <a:r>
                        <a:rPr lang="en-US" sz="2000" b="1" dirty="0"/>
                        <a:t>Sub-recipients: </a:t>
                      </a:r>
                      <a:r>
                        <a:rPr lang="en-US" sz="2000" dirty="0"/>
                        <a:t>Entities that receive a sub-award from a recipient to carry out the purposes (program/project) of the award on behalf of the recipient.</a:t>
                      </a:r>
                      <a:br>
                        <a:rPr lang="en-US" sz="2000" dirty="0"/>
                      </a:br>
                      <a:endParaRPr lang="en-US" sz="2000" dirty="0"/>
                    </a:p>
                    <a:p>
                      <a:pPr marL="342900" indent="-342900">
                        <a:buFont typeface="Arial" panose="020B0604020202020204" pitchFamily="34" charset="0"/>
                        <a:buChar char="•"/>
                      </a:pPr>
                      <a:r>
                        <a:rPr lang="en-US" sz="2000" b="1" dirty="0"/>
                        <a:t>Recipients</a:t>
                      </a:r>
                      <a:r>
                        <a:rPr lang="en-US" sz="2000" dirty="0"/>
                        <a:t> </a:t>
                      </a:r>
                      <a:r>
                        <a:rPr lang="en-US" sz="2000" b="1" dirty="0"/>
                        <a:t>are responsible for sub-recipient monitoring</a:t>
                      </a:r>
                      <a:r>
                        <a:rPr lang="en-US" sz="2000" dirty="0"/>
                        <a:t>:</a:t>
                      </a:r>
                    </a:p>
                    <a:p>
                      <a:pPr marL="800100" lvl="1" indent="-342900">
                        <a:buFont typeface="Arial" panose="020B0604020202020204" pitchFamily="34" charset="0"/>
                        <a:buChar char="•"/>
                      </a:pPr>
                      <a:r>
                        <a:rPr lang="en-US" sz="2000" dirty="0"/>
                        <a:t>Clearly identify to the sub-recipient that the award is CSLFRF.</a:t>
                      </a:r>
                    </a:p>
                    <a:p>
                      <a:pPr marL="800100" lvl="1" indent="-342900">
                        <a:buFont typeface="Arial" panose="020B0604020202020204" pitchFamily="34" charset="0"/>
                        <a:buChar char="•"/>
                      </a:pPr>
                      <a:r>
                        <a:rPr lang="en-US" sz="2000" dirty="0"/>
                        <a:t>Identify all compliance requirements and any reporting requirements.</a:t>
                      </a:r>
                    </a:p>
                    <a:p>
                      <a:pPr marL="800100" lvl="1" indent="-342900">
                        <a:buFont typeface="Arial" panose="020B0604020202020204" pitchFamily="34" charset="0"/>
                        <a:buChar char="•"/>
                      </a:pPr>
                      <a:r>
                        <a:rPr lang="en-US" sz="2000" dirty="0"/>
                        <a:t>Initial and ongoing evaluation of each sub-recipients risk of noncompliance.</a:t>
                      </a:r>
                    </a:p>
                    <a:p>
                      <a:pPr marL="800100" lvl="1" indent="-342900">
                        <a:buFont typeface="Arial" panose="020B0604020202020204" pitchFamily="34" charset="0"/>
                        <a:buChar char="•"/>
                      </a:pPr>
                      <a:r>
                        <a:rPr lang="en-US" sz="2000" dirty="0"/>
                        <a:t>Develop written policies and procedures for sub-recipient monitoring and risk evaluation as well as sufficient document retention policies.</a:t>
                      </a:r>
                    </a:p>
                    <a:p>
                      <a:pPr marL="342900" marR="0" indent="-342900" algn="ctr" defTabSz="91442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1" i="0" u="sng" dirty="0">
                        <a:solidFill>
                          <a:schemeClr val="tx1"/>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937735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3600" dirty="0"/>
              <a:t>Key Procurement Responsibilities #4:</a:t>
            </a:r>
          </a:p>
        </p:txBody>
      </p:sp>
      <p:graphicFrame>
        <p:nvGraphicFramePr>
          <p:cNvPr id="4" name="Content Placeholder 4"/>
          <p:cNvGraphicFramePr>
            <a:graphicFrameLocks/>
          </p:cNvGraphicFramePr>
          <p:nvPr>
            <p:extLst/>
          </p:nvPr>
        </p:nvGraphicFramePr>
        <p:xfrm>
          <a:off x="1632857" y="1894116"/>
          <a:ext cx="9335588" cy="362712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9335588">
                  <a:extLst>
                    <a:ext uri="{9D8B030D-6E8A-4147-A177-3AD203B41FA5}">
                      <a16:colId xmlns:a16="http://schemas.microsoft.com/office/drawing/2014/main" val="20001"/>
                    </a:ext>
                  </a:extLst>
                </a:gridCol>
              </a:tblGrid>
              <a:tr h="505193">
                <a:tc>
                  <a:txBody>
                    <a:bodyPr/>
                    <a:lstStyle/>
                    <a:p>
                      <a:pPr algn="ctr"/>
                      <a:r>
                        <a:rPr lang="en-US" sz="2800" b="0" dirty="0"/>
                        <a:t>Sub-recipient Monitoring</a:t>
                      </a:r>
                      <a:endParaRPr lang="en-US" sz="2400" b="0" i="0" dirty="0"/>
                    </a:p>
                  </a:txBody>
                  <a:tcPr marL="110728" marR="110728"/>
                </a:tc>
                <a:extLst>
                  <a:ext uri="{0D108BD9-81ED-4DB2-BD59-A6C34878D82A}">
                    <a16:rowId xmlns:a16="http://schemas.microsoft.com/office/drawing/2014/main" val="10000"/>
                  </a:ext>
                </a:extLst>
              </a:tr>
              <a:tr h="3060966">
                <a:tc>
                  <a:txBody>
                    <a:bodyPr/>
                    <a:lstStyle/>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Subawards</a:t>
                      </a:r>
                    </a:p>
                    <a:p>
                      <a:pPr marL="742950" lvl="1" indent="-285750">
                        <a:buFont typeface="Arial" panose="020B0604020202020204" pitchFamily="34" charset="0"/>
                        <a:buChar char="•"/>
                      </a:pPr>
                      <a:r>
                        <a:rPr lang="en-US" sz="2000" dirty="0"/>
                        <a:t>Specific information required for each subaward (Contract, Grant, Loan, Transfer, or Direct Payment) </a:t>
                      </a:r>
                      <a:r>
                        <a:rPr lang="en-US" sz="2000" b="1" dirty="0"/>
                        <a:t>greater than or equal to $50,000</a:t>
                      </a:r>
                    </a:p>
                    <a:p>
                      <a:pPr lvl="1"/>
                      <a:r>
                        <a:rPr lang="en-US" sz="2000" dirty="0"/>
                        <a:t>Aggregate reporting is required for contracts, grants, transfers made to other government entities, loans, direct payments, and payments to individuals that are </a:t>
                      </a:r>
                      <a:r>
                        <a:rPr lang="en-US" sz="2000" b="1" dirty="0"/>
                        <a:t>below $50,000</a:t>
                      </a:r>
                      <a:r>
                        <a:rPr lang="en-US" sz="2000" dirty="0"/>
                        <a:t>. </a:t>
                      </a:r>
                    </a:p>
                    <a:p>
                      <a:pPr lvl="1"/>
                      <a:r>
                        <a:rPr lang="en-US" sz="2000" dirty="0"/>
                        <a:t>This information will be accounted for by expenditure category at the project level.</a:t>
                      </a:r>
                    </a:p>
                    <a:p>
                      <a:endParaRPr lang="en-US" dirty="0"/>
                    </a:p>
                    <a:p>
                      <a:pPr marL="342900" marR="0" indent="-342900" algn="ctr" defTabSz="91442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1" i="0" u="sng" dirty="0">
                        <a:solidFill>
                          <a:schemeClr val="tx1"/>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491870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88900" y="1261533"/>
            <a:ext cx="5397500" cy="5417609"/>
          </a:xfrm>
        </p:spPr>
        <p:txBody>
          <a:bodyPr>
            <a:normAutofit/>
          </a:bodyPr>
          <a:lstStyle/>
          <a:p>
            <a:endParaRPr lang="en-US" sz="1800" dirty="0"/>
          </a:p>
          <a:p>
            <a:r>
              <a:rPr lang="en-US" sz="2400" dirty="0"/>
              <a:t>EC must be used to categorize each project.</a:t>
            </a:r>
            <a:br>
              <a:rPr lang="en-US" sz="2400" dirty="0"/>
            </a:br>
            <a:endParaRPr lang="en-US" sz="2400" b="1" dirty="0"/>
          </a:p>
          <a:p>
            <a:r>
              <a:rPr lang="en-US" sz="2400" b="1" dirty="0"/>
              <a:t>*</a:t>
            </a:r>
            <a:r>
              <a:rPr lang="en-US" sz="2400" dirty="0"/>
              <a:t> </a:t>
            </a:r>
            <a:r>
              <a:rPr lang="en-US" sz="2400" b="1" dirty="0"/>
              <a:t>symbol</a:t>
            </a:r>
            <a:r>
              <a:rPr lang="en-US" sz="2400" dirty="0"/>
              <a:t> denotes areas where recipients must identify the amount of the total funds that are allocated to evidence-based interventions.</a:t>
            </a:r>
          </a:p>
          <a:p>
            <a:r>
              <a:rPr lang="en-US" sz="2400" b="1" dirty="0"/>
              <a:t>^</a:t>
            </a:r>
            <a:r>
              <a:rPr lang="en-US" sz="2400" dirty="0"/>
              <a:t> </a:t>
            </a:r>
            <a:r>
              <a:rPr lang="en-US" sz="2400" b="1" dirty="0"/>
              <a:t>symbol</a:t>
            </a:r>
            <a:r>
              <a:rPr lang="en-US" sz="2400" dirty="0"/>
              <a:t> denotes areas where recipients must report on whether projects are primarily serving disadvantaged communities.</a:t>
            </a:r>
          </a:p>
          <a:p>
            <a:pPr lvl="1"/>
            <a:r>
              <a:rPr lang="en-US" sz="1800" b="1" dirty="0"/>
              <a:t>Project demographic distribution</a:t>
            </a:r>
          </a:p>
          <a:p>
            <a:endParaRPr lang="en-US" sz="2000" dirty="0"/>
          </a:p>
        </p:txBody>
      </p:sp>
      <p:sp>
        <p:nvSpPr>
          <p:cNvPr id="10" name="Title 1"/>
          <p:cNvSpPr>
            <a:spLocks noGrp="1"/>
          </p:cNvSpPr>
          <p:nvPr>
            <p:ph type="title"/>
          </p:nvPr>
        </p:nvSpPr>
        <p:spPr>
          <a:xfrm>
            <a:off x="0" y="0"/>
            <a:ext cx="12192000" cy="990600"/>
          </a:xfrm>
        </p:spPr>
        <p:txBody>
          <a:bodyPr>
            <a:normAutofit/>
          </a:bodyPr>
          <a:lstStyle/>
          <a:p>
            <a:r>
              <a:rPr lang="en-US" sz="3600" dirty="0"/>
              <a:t>Key Procurement Responsibilities #5: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134006"/>
            <a:ext cx="6400800" cy="562987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433383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 </a:t>
            </a:r>
            <a:r>
              <a:rPr lang="en-US" dirty="0" err="1"/>
              <a:t>Y’all</a:t>
            </a:r>
            <a:r>
              <a:rPr lang="en-US" dirty="0"/>
              <a:t> in Austin!</a:t>
            </a:r>
          </a:p>
        </p:txBody>
      </p:sp>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48</a:t>
            </a:fld>
            <a:endParaRPr lang="en-US" dirty="0">
              <a:solidFill>
                <a:prstClr val="black"/>
              </a:solidFill>
            </a:endParaRPr>
          </a:p>
        </p:txBody>
      </p:sp>
      <p:pic>
        <p:nvPicPr>
          <p:cNvPr id="1026" name="Picture 2" descr="https://gfoa.informz.net/gfoa/data/images/GFOA2022-NL.jpg?cb=522403"/>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3009493" y="1123611"/>
            <a:ext cx="6173013" cy="514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77607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310639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GFOA ARPA Guiding Principles</a:t>
            </a:r>
          </a:p>
        </p:txBody>
      </p:sp>
      <p:sp>
        <p:nvSpPr>
          <p:cNvPr id="3" name="Content Placeholder 2"/>
          <p:cNvSpPr>
            <a:spLocks noGrp="1"/>
          </p:cNvSpPr>
          <p:nvPr>
            <p:ph idx="1"/>
          </p:nvPr>
        </p:nvSpPr>
        <p:spPr/>
        <p:txBody>
          <a:bodyPr>
            <a:normAutofit fontScale="92500" lnSpcReduction="10000"/>
          </a:bodyPr>
          <a:lstStyle/>
          <a:p>
            <a:r>
              <a:rPr lang="en-US" dirty="0"/>
              <a:t>ARPA Scanning and Partnering Efforts</a:t>
            </a:r>
          </a:p>
          <a:p>
            <a:endParaRPr lang="en-US" dirty="0"/>
          </a:p>
          <a:p>
            <a:pPr lvl="1"/>
            <a:r>
              <a:rPr lang="en-US" dirty="0"/>
              <a:t>Local jurisdictions should be cognizant of state-level ARPA efforts, especially regarding infrastructure, potential enhancements of state funding resources, and existing or new state law requirements.</a:t>
            </a:r>
          </a:p>
          <a:p>
            <a:pPr lvl="1"/>
            <a:endParaRPr lang="en-US" dirty="0"/>
          </a:p>
          <a:p>
            <a:pPr lvl="1"/>
            <a:r>
              <a:rPr lang="en-US" dirty="0"/>
              <a:t>Consider regional initiatives, including partnering with other ARPA recipients. It is possible there are many beneficiaries of ARPA funding within your community, such as schools, transportation agencies and local economic development authorities. Be sure to understand what they are planning and augment their efforts or create cooperative spending plans to enhance the structural financial condition of your community.</a:t>
            </a:r>
          </a:p>
          <a:p>
            <a:endParaRPr lang="en-US" dirty="0"/>
          </a:p>
        </p:txBody>
      </p:sp>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672110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GFOA ARPA Guiding Principles</a:t>
            </a:r>
          </a:p>
        </p:txBody>
      </p:sp>
      <p:sp>
        <p:nvSpPr>
          <p:cNvPr id="3" name="Content Placeholder 2"/>
          <p:cNvSpPr>
            <a:spLocks noGrp="1"/>
          </p:cNvSpPr>
          <p:nvPr>
            <p:ph idx="1"/>
          </p:nvPr>
        </p:nvSpPr>
        <p:spPr/>
        <p:txBody>
          <a:bodyPr>
            <a:normAutofit fontScale="92500" lnSpcReduction="10000"/>
          </a:bodyPr>
          <a:lstStyle/>
          <a:p>
            <a:r>
              <a:rPr lang="en-US" dirty="0"/>
              <a:t>Take Time and Careful Consideration</a:t>
            </a:r>
          </a:p>
          <a:p>
            <a:endParaRPr lang="en-US" dirty="0"/>
          </a:p>
          <a:p>
            <a:pPr lvl="1"/>
            <a:r>
              <a:rPr lang="en-US" dirty="0"/>
              <a:t>Use other dedicated grants and programs first whenever possible and save ARPA funds for priorities not eligible for other federal and state assistance programs. </a:t>
            </a:r>
          </a:p>
          <a:p>
            <a:pPr lvl="1"/>
            <a:endParaRPr lang="en-US" dirty="0"/>
          </a:p>
          <a:p>
            <a:pPr lvl="1"/>
            <a:r>
              <a:rPr lang="en-US" dirty="0"/>
              <a:t>Whenever possible, expenditures related to the ARPA funding should be spread over the qualifying period (through December 31, 2024) to enhance budgetary and financial stability. </a:t>
            </a:r>
          </a:p>
          <a:p>
            <a:pPr lvl="1"/>
            <a:endParaRPr lang="en-US" dirty="0"/>
          </a:p>
          <a:p>
            <a:pPr lvl="1"/>
            <a:r>
              <a:rPr lang="en-US" dirty="0"/>
              <a:t>Adequate time should be taken to carefully consider all alternatives for the prudent use of ARPA funding prior to committing the resources to ensure the best use of the temporary funding.</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E6CEC-61C6-4D38-A642-FACB01E37C77}" type="slidenum">
              <a:rPr kumimoji="0" lang="en-US" sz="1000" b="0" i="0" u="none" strike="noStrike" kern="1200" cap="none" spc="0" normalizeH="0" baseline="0" noProof="0" smtClean="0">
                <a:ln>
                  <a:noFill/>
                </a:ln>
                <a:solidFill>
                  <a:prstClr val="black"/>
                </a:solidFill>
                <a:effectLst/>
                <a:uLnTx/>
                <a:uFillTx/>
                <a:latin typeface="Helvetic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prstClr val="black"/>
              </a:solidFill>
              <a:effectLst/>
              <a:uLnTx/>
              <a:uFillTx/>
              <a:latin typeface="Helvetica" pitchFamily="34" charset="0"/>
              <a:ea typeface="+mn-ea"/>
              <a:cs typeface="+mn-cs"/>
            </a:endParaRPr>
          </a:p>
        </p:txBody>
      </p:sp>
    </p:spTree>
    <p:extLst>
      <p:ext uri="{BB962C8B-B14F-4D97-AF65-F5344CB8AC3E}">
        <p14:creationId xmlns:p14="http://schemas.microsoft.com/office/powerpoint/2010/main" val="2748939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1: ARPA Final Rule Updates</a:t>
            </a:r>
          </a:p>
        </p:txBody>
      </p:sp>
    </p:spTree>
    <p:extLst>
      <p:ext uri="{BB962C8B-B14F-4D97-AF65-F5344CB8AC3E}">
        <p14:creationId xmlns:p14="http://schemas.microsoft.com/office/powerpoint/2010/main" val="2078058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Eligible Expenditures: Four Main Categories</a:t>
            </a:r>
          </a:p>
        </p:txBody>
      </p:sp>
      <p:sp>
        <p:nvSpPr>
          <p:cNvPr id="3" name="Content Placeholder 2"/>
          <p:cNvSpPr>
            <a:spLocks noGrp="1"/>
          </p:cNvSpPr>
          <p:nvPr>
            <p:ph idx="1"/>
          </p:nvPr>
        </p:nvSpPr>
        <p:spPr/>
        <p:txBody>
          <a:bodyPr>
            <a:normAutofit/>
          </a:bodyPr>
          <a:lstStyle/>
          <a:p>
            <a:pPr marL="514350" indent="-514350">
              <a:buFont typeface="+mj-lt"/>
              <a:buAutoNum type="alphaUcPeriod"/>
            </a:pPr>
            <a:r>
              <a:rPr lang="en-US" sz="4000" dirty="0"/>
              <a:t>COVID-19 or a negative economic impact</a:t>
            </a:r>
          </a:p>
          <a:p>
            <a:pPr marL="514350" indent="-514350">
              <a:buFont typeface="+mj-lt"/>
              <a:buAutoNum type="alphaUcPeriod"/>
            </a:pPr>
            <a:r>
              <a:rPr lang="en-US" sz="4000" dirty="0"/>
              <a:t>Premium pay for eligible workers</a:t>
            </a:r>
          </a:p>
          <a:p>
            <a:pPr marL="514350" indent="-514350">
              <a:buFont typeface="+mj-lt"/>
              <a:buAutoNum type="alphaUcPeriod"/>
            </a:pPr>
            <a:r>
              <a:rPr lang="en-US" sz="4000" dirty="0"/>
              <a:t>For government services to the extent of the loss of revenue</a:t>
            </a:r>
          </a:p>
          <a:p>
            <a:pPr marL="514350" indent="-514350">
              <a:buFont typeface="+mj-lt"/>
              <a:buAutoNum type="alphaUcPeriod"/>
            </a:pPr>
            <a:r>
              <a:rPr lang="en-US" sz="4000" dirty="0"/>
              <a:t>Investments in water, sewer and broadband infrastructure</a:t>
            </a:r>
          </a:p>
          <a:p>
            <a:pPr lvl="1"/>
            <a:endParaRPr lang="en-US" dirty="0"/>
          </a:p>
          <a:p>
            <a:pPr lvl="1"/>
            <a:endParaRPr lang="en-US" dirty="0"/>
          </a:p>
          <a:p>
            <a:pPr lvl="1"/>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669300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RULE ISSUED</a:t>
            </a:r>
          </a:p>
        </p:txBody>
      </p:sp>
      <p:sp>
        <p:nvSpPr>
          <p:cNvPr id="3" name="Content Placeholder 2"/>
          <p:cNvSpPr>
            <a:spLocks noGrp="1"/>
          </p:cNvSpPr>
          <p:nvPr>
            <p:ph idx="1"/>
          </p:nvPr>
        </p:nvSpPr>
        <p:spPr/>
        <p:txBody>
          <a:bodyPr>
            <a:normAutofit/>
          </a:bodyPr>
          <a:lstStyle/>
          <a:p>
            <a:r>
              <a:rPr lang="en-US" dirty="0"/>
              <a:t>Final rule issued January 7, 2022</a:t>
            </a:r>
          </a:p>
          <a:p>
            <a:pPr marL="285750" indent="-285750"/>
            <a:r>
              <a:rPr lang="en-US" dirty="0"/>
              <a:t>The final rule takes effect on April 1, 2022</a:t>
            </a:r>
          </a:p>
          <a:p>
            <a:pPr marL="971532" lvl="2" indent="-285750"/>
            <a:r>
              <a:rPr lang="en-US" dirty="0"/>
              <a:t>If a use of funds complies with the final rule, Treasury will not take action to enforce the interim final rule, regardless of when the funds were used (e.g., if the IFR would not permit that use of funds); recipients can take advantage of the expanded flexibilities in the final rule now</a:t>
            </a:r>
          </a:p>
          <a:p>
            <a:pPr marL="971532" lvl="2" indent="-285750"/>
            <a:endParaRPr lang="en-US" dirty="0"/>
          </a:p>
          <a:p>
            <a:pPr marL="971532" lvl="2" indent="-285750"/>
            <a:r>
              <a:rPr lang="en-US" dirty="0"/>
              <a:t>Until April 1, the interim final rule remains in effect; funds used consistently with the IFR while it is in effect are in compliance with the SLFRF program</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7D0E6CEC-61C6-4D38-A642-FACB01E37C77}"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906242535"/>
      </p:ext>
    </p:extLst>
  </p:cSld>
  <p:clrMapOvr>
    <a:masterClrMapping/>
  </p:clrMapOvr>
</p:sld>
</file>

<file path=ppt/theme/theme1.xml><?xml version="1.0" encoding="utf-8"?>
<a:theme xmlns:a="http://schemas.openxmlformats.org/drawingml/2006/main" name="GFOA Presenation Template_2014.09.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23745</TotalTime>
  <Words>4142</Words>
  <Application>Microsoft Office PowerPoint</Application>
  <PresentationFormat>Widescreen</PresentationFormat>
  <Paragraphs>442</Paragraphs>
  <Slides>49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ArialMT</vt:lpstr>
      <vt:lpstr>Book Antiqua</vt:lpstr>
      <vt:lpstr>Calibri</vt:lpstr>
      <vt:lpstr>Courier New</vt:lpstr>
      <vt:lpstr>Helvetica</vt:lpstr>
      <vt:lpstr>Wingdings</vt:lpstr>
      <vt:lpstr>GFOA Presenation Template_2014.09.10</vt:lpstr>
      <vt:lpstr>MEGFOA:  ARPA Updates and Compliance and Reporting Guidance</vt:lpstr>
      <vt:lpstr>Roadmap</vt:lpstr>
      <vt:lpstr>ARPA GFOA Guiding Principles</vt:lpstr>
      <vt:lpstr>GFOA ARPA Guiding Principles</vt:lpstr>
      <vt:lpstr>GFOA ARPA Guiding Principles</vt:lpstr>
      <vt:lpstr>GFOA ARPA Guiding Principles</vt:lpstr>
      <vt:lpstr>Part 1: ARPA Final Rule Updates</vt:lpstr>
      <vt:lpstr>Eligible Expenditures: Four Main Categories</vt:lpstr>
      <vt:lpstr>FINAL RULE ISSUED</vt:lpstr>
      <vt:lpstr>Expenditure Categories (EC)</vt:lpstr>
      <vt:lpstr>Prohibitions Further Clarified</vt:lpstr>
      <vt:lpstr>A. Public Health &amp; Negative Economic Impacts</vt:lpstr>
      <vt:lpstr>A. Public Health &amp; Negative Economic Impacts</vt:lpstr>
      <vt:lpstr>Final Rule: Responding to COVID-19</vt:lpstr>
      <vt:lpstr>Final Rule: Eligibility Criteria</vt:lpstr>
      <vt:lpstr>Final Rule: Public Sector Capacity</vt:lpstr>
      <vt:lpstr>Final Rule: Capital Expenditures</vt:lpstr>
      <vt:lpstr>IRS Updated Guidance</vt:lpstr>
      <vt:lpstr>B. Premium Pay</vt:lpstr>
      <vt:lpstr>B. PREMIUM PAY</vt:lpstr>
      <vt:lpstr>Final Rule Additions</vt:lpstr>
      <vt:lpstr>Final Rule Additions</vt:lpstr>
      <vt:lpstr> EXAMPLE: King City, Oregon (Pop: 4,408) </vt:lpstr>
      <vt:lpstr>IRS Updated Guidance</vt:lpstr>
      <vt:lpstr>C. Revenue Loss</vt:lpstr>
      <vt:lpstr>Final Rule Additions</vt:lpstr>
      <vt:lpstr>What is Revenue?</vt:lpstr>
      <vt:lpstr> C. Revenue Loss</vt:lpstr>
      <vt:lpstr>Process for Revenue Replacement</vt:lpstr>
      <vt:lpstr>C. Revenue Loss</vt:lpstr>
      <vt:lpstr>Major Procurement Considerations</vt:lpstr>
      <vt:lpstr>D. Water/Sewer &amp; Broadband Infrastructure</vt:lpstr>
      <vt:lpstr>D. Water/Sewer</vt:lpstr>
      <vt:lpstr>Final Rule Additions</vt:lpstr>
      <vt:lpstr>D. Water/Sewer</vt:lpstr>
      <vt:lpstr>D. Broadband</vt:lpstr>
      <vt:lpstr>Final Rule Additions</vt:lpstr>
      <vt:lpstr>Procurement Questions</vt:lpstr>
      <vt:lpstr>Part 2: Compliance &amp; Reporting </vt:lpstr>
      <vt:lpstr>Compliance and Reporting Guidance</vt:lpstr>
      <vt:lpstr>Key Responsibilities</vt:lpstr>
      <vt:lpstr> Key Procurement Responsibilities #1:  </vt:lpstr>
      <vt:lpstr> Key Procurement Responsibilities #2:  </vt:lpstr>
      <vt:lpstr> Key Procurement Responsibilities #3: </vt:lpstr>
      <vt:lpstr> Key Procurement Responsibilities #4: </vt:lpstr>
      <vt:lpstr>Key Procurement Responsibilities #4:</vt:lpstr>
      <vt:lpstr>Key Procurement Responsibilities #5:</vt:lpstr>
      <vt:lpstr>See Y’all in Austin!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in Washington</dc:title>
  <dc:creator>Emily Swenson Brock</dc:creator>
  <cp:lastModifiedBy>Karen Fussell</cp:lastModifiedBy>
  <cp:revision>80</cp:revision>
  <dcterms:modified xsi:type="dcterms:W3CDTF">2022-02-17T22:12:06Z</dcterms:modified>
</cp:coreProperties>
</file>